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7" r:id="rId1"/>
    <p:sldMasterId id="2147484191" r:id="rId2"/>
    <p:sldMasterId id="2147484182" r:id="rId3"/>
    <p:sldMasterId id="2147484158" r:id="rId4"/>
  </p:sldMasterIdLst>
  <p:notesMasterIdLst>
    <p:notesMasterId r:id="rId47"/>
  </p:notesMasterIdLst>
  <p:handoutMasterIdLst>
    <p:handoutMasterId r:id="rId48"/>
  </p:handoutMasterIdLst>
  <p:sldIdLst>
    <p:sldId id="258" r:id="rId5"/>
    <p:sldId id="267" r:id="rId6"/>
    <p:sldId id="268" r:id="rId7"/>
    <p:sldId id="269" r:id="rId8"/>
    <p:sldId id="270" r:id="rId9"/>
    <p:sldId id="271" r:id="rId10"/>
    <p:sldId id="272" r:id="rId11"/>
    <p:sldId id="285" r:id="rId12"/>
    <p:sldId id="310" r:id="rId13"/>
    <p:sldId id="311" r:id="rId14"/>
    <p:sldId id="312" r:id="rId15"/>
    <p:sldId id="322" r:id="rId16"/>
    <p:sldId id="313" r:id="rId17"/>
    <p:sldId id="321" r:id="rId18"/>
    <p:sldId id="316" r:id="rId19"/>
    <p:sldId id="317" r:id="rId20"/>
    <p:sldId id="318" r:id="rId21"/>
    <p:sldId id="325" r:id="rId22"/>
    <p:sldId id="319" r:id="rId23"/>
    <p:sldId id="261" r:id="rId24"/>
    <p:sldId id="278" r:id="rId25"/>
    <p:sldId id="279" r:id="rId26"/>
    <p:sldId id="280" r:id="rId27"/>
    <p:sldId id="281" r:id="rId28"/>
    <p:sldId id="282" r:id="rId29"/>
    <p:sldId id="283" r:id="rId30"/>
    <p:sldId id="323" r:id="rId31"/>
    <p:sldId id="287" r:id="rId32"/>
    <p:sldId id="326" r:id="rId33"/>
    <p:sldId id="289" r:id="rId34"/>
    <p:sldId id="291" r:id="rId35"/>
    <p:sldId id="290" r:id="rId36"/>
    <p:sldId id="294" r:id="rId37"/>
    <p:sldId id="295" r:id="rId38"/>
    <p:sldId id="324" r:id="rId39"/>
    <p:sldId id="297" r:id="rId40"/>
    <p:sldId id="298" r:id="rId41"/>
    <p:sldId id="299" r:id="rId42"/>
    <p:sldId id="300" r:id="rId43"/>
    <p:sldId id="301" r:id="rId44"/>
    <p:sldId id="302" r:id="rId45"/>
    <p:sldId id="320" r:id="rId4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D8A980B-4576-4D7F-9D66-C43185D0EDED}">
          <p14:sldIdLst>
            <p14:sldId id="258"/>
            <p14:sldId id="267"/>
            <p14:sldId id="268"/>
            <p14:sldId id="269"/>
            <p14:sldId id="270"/>
            <p14:sldId id="271"/>
            <p14:sldId id="272"/>
            <p14:sldId id="285"/>
            <p14:sldId id="310"/>
            <p14:sldId id="311"/>
            <p14:sldId id="312"/>
            <p14:sldId id="322"/>
            <p14:sldId id="313"/>
            <p14:sldId id="321"/>
            <p14:sldId id="316"/>
            <p14:sldId id="317"/>
            <p14:sldId id="318"/>
            <p14:sldId id="325"/>
            <p14:sldId id="319"/>
          </p14:sldIdLst>
        </p14:section>
        <p14:section name="Obfuscation" id="{BDAEAF0A-66D2-914B-B5D2-2007A4FC6C7A}">
          <p14:sldIdLst>
            <p14:sldId id="261"/>
            <p14:sldId id="278"/>
            <p14:sldId id="279"/>
            <p14:sldId id="280"/>
            <p14:sldId id="281"/>
            <p14:sldId id="282"/>
            <p14:sldId id="283"/>
            <p14:sldId id="323"/>
            <p14:sldId id="287"/>
            <p14:sldId id="326"/>
            <p14:sldId id="289"/>
            <p14:sldId id="291"/>
            <p14:sldId id="290"/>
            <p14:sldId id="294"/>
            <p14:sldId id="295"/>
            <p14:sldId id="324"/>
            <p14:sldId id="297"/>
            <p14:sldId id="298"/>
            <p14:sldId id="299"/>
            <p14:sldId id="300"/>
            <p14:sldId id="301"/>
            <p14:sldId id="302"/>
            <p14:sldId id="320"/>
          </p14:sldIdLst>
        </p14:section>
        <p14:section name="End" id="{168D590F-A9DC-42A4-A1A9-D292A5A941D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300"/>
    <a:srgbClr val="6A8B37"/>
    <a:srgbClr val="FFFFFF"/>
    <a:srgbClr val="000000"/>
    <a:srgbClr val="7FAB16"/>
    <a:srgbClr val="99C000"/>
    <a:srgbClr val="FF5050"/>
    <a:srgbClr val="FF7C80"/>
    <a:srgbClr val="F0BCBC"/>
    <a:srgbClr val="AF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39" autoAdjust="0"/>
    <p:restoredTop sz="89969" autoAdjust="0"/>
  </p:normalViewPr>
  <p:slideViewPr>
    <p:cSldViewPr snapToObjects="1">
      <p:cViewPr>
        <p:scale>
          <a:sx n="100" d="100"/>
          <a:sy n="100" d="100"/>
        </p:scale>
        <p:origin x="936" y="-72"/>
      </p:cViewPr>
      <p:guideLst>
        <p:guide orient="horz" pos="2160"/>
        <p:guide pos="4348"/>
      </p:guideLst>
    </p:cSldViewPr>
  </p:slideViewPr>
  <p:outlineViewPr>
    <p:cViewPr>
      <p:scale>
        <a:sx n="33" d="100"/>
        <a:sy n="33" d="100"/>
      </p:scale>
      <p:origin x="0" y="6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3384" y="-11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913" y="420688"/>
            <a:ext cx="50228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913" y="9301163"/>
            <a:ext cx="13192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fld id="{FCA38320-6768-4350-A73E-8FFDDB191C88}" type="datetime4">
              <a:rPr lang="de-DE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8125" y="9301163"/>
            <a:ext cx="44243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6775" y="9301163"/>
            <a:ext cx="663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0850D3D4-B7DA-46F1-B794-3A0A2A84BE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913" y="9223375"/>
            <a:ext cx="642143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325" y="844550"/>
            <a:ext cx="642143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188913" y="195263"/>
            <a:ext cx="6421437" cy="155575"/>
          </a:xfrm>
          <a:prstGeom prst="rect">
            <a:avLst/>
          </a:prstGeom>
          <a:solidFill>
            <a:srgbClr val="B90F2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9225" name="Group 15"/>
          <p:cNvGrpSpPr>
            <a:grpSpLocks/>
          </p:cNvGrpSpPr>
          <p:nvPr/>
        </p:nvGrpSpPr>
        <p:grpSpPr bwMode="auto">
          <a:xfrm>
            <a:off x="5707063" y="423863"/>
            <a:ext cx="903287" cy="409575"/>
            <a:chOff x="4556" y="412"/>
            <a:chExt cx="1051" cy="436"/>
          </a:xfrm>
        </p:grpSpPr>
        <p:sp>
          <p:nvSpPr>
            <p:cNvPr id="50192" name="Rectangle 16"/>
            <p:cNvSpPr>
              <a:spLocks noChangeArrowheads="1"/>
            </p:cNvSpPr>
            <p:nvPr userDrawn="1"/>
          </p:nvSpPr>
          <p:spPr bwMode="auto">
            <a:xfrm>
              <a:off x="4556" y="412"/>
              <a:ext cx="1051" cy="4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9228" name="Picture 17" descr="cased_quer.tif                                                 0001BD8B&#10;kraenkvisuell                  C41A40F3: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" y="519"/>
              <a:ext cx="97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188913" y="414338"/>
            <a:ext cx="6421437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857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325" y="9428163"/>
            <a:ext cx="16049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fld id="{610448EA-45A2-43D2-8500-95FC894411C4}" type="datetime4">
              <a:rPr lang="de-DE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717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1003300"/>
            <a:ext cx="4445000" cy="3333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913" y="4651375"/>
            <a:ext cx="641985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2288" y="9428163"/>
            <a:ext cx="40687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1050" y="9428163"/>
            <a:ext cx="9350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A9D295B0-3104-4BE5-9DAC-49571D8666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913" y="420688"/>
            <a:ext cx="5356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  <a:defRPr/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913" y="195263"/>
            <a:ext cx="6421437" cy="155575"/>
          </a:xfrm>
          <a:prstGeom prst="rect">
            <a:avLst/>
          </a:prstGeom>
          <a:solidFill>
            <a:srgbClr val="B90F2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913" y="9428163"/>
            <a:ext cx="642143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325" y="4454525"/>
            <a:ext cx="642143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7179" name="Group 15"/>
          <p:cNvGrpSpPr>
            <a:grpSpLocks/>
          </p:cNvGrpSpPr>
          <p:nvPr/>
        </p:nvGrpSpPr>
        <p:grpSpPr bwMode="auto">
          <a:xfrm>
            <a:off x="5707063" y="423863"/>
            <a:ext cx="903287" cy="409575"/>
            <a:chOff x="4556" y="412"/>
            <a:chExt cx="1051" cy="436"/>
          </a:xfrm>
        </p:grpSpPr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4556" y="412"/>
              <a:ext cx="1051" cy="4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7183" name="Picture 17" descr="cased_quer.tif                                                 0001BD8B&#10;kraenkvisuell                  C41A40F3: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" y="519"/>
              <a:ext cx="97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913" y="847725"/>
            <a:ext cx="642143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913" y="414338"/>
            <a:ext cx="6421437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56501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0448EA-45A2-43D2-8500-95FC894411C4}" type="datetime4">
              <a:rPr lang="de-DE" smtClean="0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A9D295B0-3104-4BE5-9DAC-49571D8666F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071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0448EA-45A2-43D2-8500-95FC894411C4}" type="datetime4">
              <a:rPr lang="de-DE" smtClean="0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A9D295B0-3104-4BE5-9DAC-49571D8666F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755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0448EA-45A2-43D2-8500-95FC894411C4}" type="datetime4">
              <a:rPr lang="de-DE" smtClean="0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A9D295B0-3104-4BE5-9DAC-49571D8666F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75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0448EA-45A2-43D2-8500-95FC894411C4}" type="datetime4">
              <a:rPr lang="de-DE" smtClean="0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A9D295B0-3104-4BE5-9DAC-49571D8666F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07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0448EA-45A2-43D2-8500-95FC894411C4}" type="datetime4">
              <a:rPr lang="de-DE" smtClean="0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A9D295B0-3104-4BE5-9DAC-49571D8666F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07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0448EA-45A2-43D2-8500-95FC894411C4}" type="datetime4">
              <a:rPr lang="de-DE" smtClean="0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A9D295B0-3104-4BE5-9DAC-49571D8666F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07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0448EA-45A2-43D2-8500-95FC894411C4}" type="datetime4">
              <a:rPr lang="de-DE" smtClean="0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A9D295B0-3104-4BE5-9DAC-49571D8666F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70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VBB </a:t>
            </a:r>
            <a:r>
              <a:rPr lang="de-DE" dirty="0" err="1" smtClean="0"/>
              <a:t>Obfuscation</a:t>
            </a:r>
            <a:r>
              <a:rPr lang="de-DE" dirty="0" smtClean="0"/>
              <a:t>: (</a:t>
            </a:r>
            <a:r>
              <a:rPr lang="de-DE" dirty="0" err="1" smtClean="0"/>
              <a:t>Somewhat</a:t>
            </a:r>
            <a:r>
              <a:rPr lang="de-DE" dirty="0" smtClean="0"/>
              <a:t>) </a:t>
            </a:r>
            <a:r>
              <a:rPr lang="de-DE" dirty="0" err="1" smtClean="0"/>
              <a:t>Formally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0448EA-45A2-43D2-8500-95FC894411C4}" type="datetime4">
              <a:rPr lang="de-DE" smtClean="0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A9D295B0-3104-4BE5-9DAC-49571D8666F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75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VBB </a:t>
            </a:r>
            <a:r>
              <a:rPr lang="de-DE" dirty="0" err="1" smtClean="0"/>
              <a:t>Obfuscation</a:t>
            </a:r>
            <a:r>
              <a:rPr lang="de-DE" dirty="0" smtClean="0"/>
              <a:t>: (</a:t>
            </a:r>
            <a:r>
              <a:rPr lang="de-DE" dirty="0" err="1" smtClean="0"/>
              <a:t>Somewhat</a:t>
            </a:r>
            <a:r>
              <a:rPr lang="de-DE" dirty="0" smtClean="0"/>
              <a:t>) </a:t>
            </a:r>
            <a:r>
              <a:rPr lang="de-DE" dirty="0" err="1" smtClean="0"/>
              <a:t>Formally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0448EA-45A2-43D2-8500-95FC894411C4}" type="datetime4">
              <a:rPr lang="de-DE" smtClean="0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A9D295B0-3104-4BE5-9DAC-49571D8666F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75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VBB </a:t>
            </a:r>
            <a:r>
              <a:rPr lang="de-DE" dirty="0" err="1" smtClean="0"/>
              <a:t>Obfuscation</a:t>
            </a:r>
            <a:r>
              <a:rPr lang="de-DE" dirty="0" smtClean="0"/>
              <a:t>: (</a:t>
            </a:r>
            <a:r>
              <a:rPr lang="de-DE" dirty="0" err="1" smtClean="0"/>
              <a:t>Somewhat</a:t>
            </a:r>
            <a:r>
              <a:rPr lang="de-DE" dirty="0" smtClean="0"/>
              <a:t>) </a:t>
            </a:r>
            <a:r>
              <a:rPr lang="de-DE" dirty="0" err="1" smtClean="0"/>
              <a:t>Formally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0448EA-45A2-43D2-8500-95FC894411C4}" type="datetime4">
              <a:rPr lang="de-DE" smtClean="0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A9D295B0-3104-4BE5-9DAC-49571D8666F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75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10448EA-45A2-43D2-8500-95FC894411C4}" type="datetime4">
              <a:rPr lang="de-DE" smtClean="0"/>
              <a:pPr>
                <a:defRPr/>
              </a:pPr>
              <a:t>16. Oktober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A9D295B0-3104-4BE5-9DAC-49571D8666F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75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2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95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88950"/>
            <a:ext cx="2159000" cy="5603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8950"/>
            <a:ext cx="6329363" cy="5603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1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69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5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51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95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04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11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88950"/>
            <a:ext cx="6667500" cy="838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8640763" cy="4500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26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71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696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88950"/>
            <a:ext cx="6667500" cy="838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500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4975" cy="4500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74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79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88950"/>
            <a:ext cx="6667500" cy="838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54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369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7451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150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88950"/>
            <a:ext cx="6667500" cy="838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1592263"/>
            <a:ext cx="8640763" cy="4500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986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88950"/>
            <a:ext cx="2159000" cy="56038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8950"/>
            <a:ext cx="6329363" cy="5603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91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97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183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77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75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90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0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38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57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11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15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93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8263" y="3789363"/>
            <a:ext cx="1795462" cy="230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096125" y="3789363"/>
            <a:ext cx="1795463" cy="230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32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4975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05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9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32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299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2750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74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9575" y="488950"/>
            <a:ext cx="2132013" cy="5603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488950"/>
            <a:ext cx="6248400" cy="5603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37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34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32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96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966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909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88950"/>
            <a:ext cx="6667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6A8B37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grpSp>
        <p:nvGrpSpPr>
          <p:cNvPr id="86026" name="Group 24"/>
          <p:cNvGrpSpPr>
            <a:grpSpLocks/>
          </p:cNvGrpSpPr>
          <p:nvPr/>
        </p:nvGrpSpPr>
        <p:grpSpPr bwMode="auto">
          <a:xfrm>
            <a:off x="8024813" y="6267450"/>
            <a:ext cx="795337" cy="330200"/>
            <a:chOff x="4556" y="412"/>
            <a:chExt cx="1051" cy="436"/>
          </a:xfrm>
        </p:grpSpPr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556" y="412"/>
              <a:ext cx="1051" cy="4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pic>
          <p:nvPicPr>
            <p:cNvPr id="86028" name="Picture 26" descr="cased_quer.tif                                                 0001BD8B&#10;kraenkvisuell                  C41A40F3: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" y="519"/>
              <a:ext cx="97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179388" y="6381750"/>
            <a:ext cx="461802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Arno</a:t>
            </a:r>
            <a:r>
              <a:rPr lang="de-DE" sz="800" baseline="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 Mittelbach</a:t>
            </a:r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| September 2014 | Security-</a:t>
            </a:r>
            <a:r>
              <a:rPr lang="de-DE" sz="800" dirty="0" err="1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Preserving</a:t>
            </a:r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de-DE" sz="800" dirty="0" err="1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Operations</a:t>
            </a:r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 on Big Data| </a:t>
            </a:r>
            <a:fld id="{125F9FE0-38DF-4F18-83F3-D4E0DA775A16}" type="slidenum">
              <a:rPr lang="de-DE" sz="80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pPr/>
              <a:t>‹Nr.›</a:t>
            </a:fld>
            <a:endParaRPr lang="de-DE" sz="800" dirty="0">
              <a:solidFill>
                <a:schemeClr val="bg2">
                  <a:lumMod val="65000"/>
                </a:schemeClr>
              </a:solidFill>
              <a:latin typeface="Verdana" pitchFamily="34" charset="0"/>
            </a:endParaRPr>
          </a:p>
        </p:txBody>
      </p:sp>
      <p:pic>
        <p:nvPicPr>
          <p:cNvPr id="14" name="Picture 13" descr="tu_darmstadt_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67" y="6280854"/>
            <a:ext cx="862013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tu_darmstadt_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80854"/>
            <a:ext cx="862013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95" y="6292626"/>
            <a:ext cx="839407" cy="3052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43" y="6293165"/>
            <a:ext cx="837926" cy="3047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209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538163" indent="-1873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717550" indent="-1730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080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3652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6A8B37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grpSp>
        <p:nvGrpSpPr>
          <p:cNvPr id="86026" name="Group 24"/>
          <p:cNvGrpSpPr>
            <a:grpSpLocks/>
          </p:cNvGrpSpPr>
          <p:nvPr/>
        </p:nvGrpSpPr>
        <p:grpSpPr bwMode="auto">
          <a:xfrm>
            <a:off x="8024813" y="6267450"/>
            <a:ext cx="795337" cy="330200"/>
            <a:chOff x="4556" y="412"/>
            <a:chExt cx="1051" cy="436"/>
          </a:xfrm>
        </p:grpSpPr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556" y="412"/>
              <a:ext cx="1051" cy="4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pic>
          <p:nvPicPr>
            <p:cNvPr id="86028" name="Picture 26" descr="cased_quer.tif                                                 0001BD8B&#10;kraenkvisuell                  C41A40F3: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" y="519"/>
              <a:ext cx="97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179388" y="6381750"/>
            <a:ext cx="473163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Arno</a:t>
            </a:r>
            <a:r>
              <a:rPr lang="de-DE" sz="800" baseline="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 Mittelbach</a:t>
            </a:r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| September 2014 | Security-</a:t>
            </a:r>
            <a:r>
              <a:rPr lang="de-DE" sz="800" dirty="0" err="1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Preserving</a:t>
            </a:r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de-DE" sz="800" dirty="0" err="1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Operations</a:t>
            </a:r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 on Big Data| </a:t>
            </a:r>
            <a:fld id="{125F9FE0-38DF-4F18-83F3-D4E0DA775A16}" type="slidenum">
              <a:rPr lang="de-DE" sz="80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pPr/>
              <a:t>‹Nr.›</a:t>
            </a:fld>
            <a:endParaRPr lang="de-DE" sz="800" dirty="0">
              <a:solidFill>
                <a:schemeClr val="bg2">
                  <a:lumMod val="65000"/>
                </a:schemeClr>
              </a:solidFill>
              <a:latin typeface="Verdana" pitchFamily="34" charset="0"/>
            </a:endParaRPr>
          </a:p>
        </p:txBody>
      </p:sp>
      <p:pic>
        <p:nvPicPr>
          <p:cNvPr id="14" name="Picture 13" descr="tu_darmstadt_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67" y="6280854"/>
            <a:ext cx="862013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tu_darmstadt_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80854"/>
            <a:ext cx="862013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95" y="6292626"/>
            <a:ext cx="839407" cy="3052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43" y="6293165"/>
            <a:ext cx="837926" cy="3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5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538163" indent="-1873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717550" indent="-1730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080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3652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88950"/>
            <a:ext cx="6667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6A8B37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grpSp>
        <p:nvGrpSpPr>
          <p:cNvPr id="86026" name="Group 24"/>
          <p:cNvGrpSpPr>
            <a:grpSpLocks/>
          </p:cNvGrpSpPr>
          <p:nvPr/>
        </p:nvGrpSpPr>
        <p:grpSpPr bwMode="auto">
          <a:xfrm>
            <a:off x="8024813" y="6267450"/>
            <a:ext cx="795337" cy="330200"/>
            <a:chOff x="4556" y="412"/>
            <a:chExt cx="1051" cy="436"/>
          </a:xfrm>
        </p:grpSpPr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556" y="412"/>
              <a:ext cx="1051" cy="4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pic>
          <p:nvPicPr>
            <p:cNvPr id="86028" name="Picture 26" descr="cased_quer.tif                                                 0001BD8B&#10;kraenkvisuell                  C41A40F3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" y="519"/>
              <a:ext cx="97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179388" y="6381750"/>
            <a:ext cx="461802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Arno</a:t>
            </a:r>
            <a:r>
              <a:rPr lang="de-DE" sz="800" baseline="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 Mittelbach</a:t>
            </a:r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| September 2014 | Security-</a:t>
            </a:r>
            <a:r>
              <a:rPr lang="de-DE" sz="800" dirty="0" err="1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Preserving</a:t>
            </a:r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de-DE" sz="800" dirty="0" err="1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Operations</a:t>
            </a:r>
            <a:r>
              <a:rPr lang="de-DE" sz="800" dirty="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t> on Big Data| </a:t>
            </a:r>
            <a:fld id="{125F9FE0-38DF-4F18-83F3-D4E0DA775A16}" type="slidenum">
              <a:rPr lang="de-DE" sz="800" smtClean="0">
                <a:solidFill>
                  <a:schemeClr val="bg2">
                    <a:lumMod val="65000"/>
                  </a:schemeClr>
                </a:solidFill>
                <a:latin typeface="Verdana" pitchFamily="34" charset="0"/>
              </a:rPr>
              <a:pPr/>
              <a:t>‹Nr.›</a:t>
            </a:fld>
            <a:endParaRPr lang="de-DE" sz="800" dirty="0">
              <a:solidFill>
                <a:schemeClr val="bg2">
                  <a:lumMod val="65000"/>
                </a:schemeClr>
              </a:solidFill>
              <a:latin typeface="Verdana" pitchFamily="34" charset="0"/>
            </a:endParaRPr>
          </a:p>
        </p:txBody>
      </p:sp>
      <p:pic>
        <p:nvPicPr>
          <p:cNvPr id="14" name="Picture 13" descr="tu_darmstadt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67" y="6280854"/>
            <a:ext cx="862013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tu_darmstadt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80854"/>
            <a:ext cx="862013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95" y="6292626"/>
            <a:ext cx="839407" cy="3052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43" y="6293165"/>
            <a:ext cx="837926" cy="3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538163" indent="-1873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717550" indent="-1730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080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3652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6A8B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99C000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6A8B37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865287" name="Group 33"/>
          <p:cNvGrpSpPr>
            <a:grpSpLocks/>
          </p:cNvGrpSpPr>
          <p:nvPr/>
        </p:nvGrpSpPr>
        <p:grpSpPr bwMode="auto">
          <a:xfrm>
            <a:off x="7232650" y="576610"/>
            <a:ext cx="1668463" cy="692150"/>
            <a:chOff x="4556" y="412"/>
            <a:chExt cx="1051" cy="436"/>
          </a:xfrm>
        </p:grpSpPr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4556" y="412"/>
              <a:ext cx="1051" cy="4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865289" name="Picture 31" descr="cased_quer.tif                                                 0001BD8B&#10;kraenkvisuell                  C41A40F3: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" y="519"/>
              <a:ext cx="97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252413" y="245745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65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675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65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8263" y="3789363"/>
            <a:ext cx="37433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	Mastertextformat bearbeiten</a:t>
            </a:r>
          </a:p>
          <a:p>
            <a:pPr lvl="1"/>
            <a:r>
              <a:rPr lang="de-DE" smtClean="0"/>
              <a:t>	</a:t>
            </a:r>
          </a:p>
          <a:p>
            <a:pPr lvl="1"/>
            <a:endParaRPr lang="de-DE" smtClean="0"/>
          </a:p>
          <a:p>
            <a:pPr lvl="1"/>
            <a:r>
              <a:rPr lang="de-DE" smtClean="0"/>
              <a:t>Dritte Ebene</a:t>
            </a:r>
          </a:p>
        </p:txBody>
      </p:sp>
      <p:pic>
        <p:nvPicPr>
          <p:cNvPr id="865293" name="Picture 13" descr="tu_darmstadt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604838"/>
            <a:ext cx="1658938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5296" name="Text Box 16"/>
          <p:cNvSpPr txBox="1">
            <a:spLocks noChangeArrowheads="1"/>
          </p:cNvSpPr>
          <p:nvPr/>
        </p:nvSpPr>
        <p:spPr bwMode="auto">
          <a:xfrm>
            <a:off x="179388" y="6381750"/>
            <a:ext cx="33448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  <a:latin typeface="Verdana" pitchFamily="34" charset="0"/>
              </a:rPr>
              <a:t>13. Oktober 2010 | </a:t>
            </a:r>
            <a:r>
              <a:rPr lang="de-DE" sz="800" dirty="0" err="1">
                <a:solidFill>
                  <a:schemeClr val="bg2"/>
                </a:solidFill>
                <a:latin typeface="Verdana" pitchFamily="34" charset="0"/>
              </a:rPr>
              <a:t>Dr.Marc</a:t>
            </a:r>
            <a:r>
              <a:rPr lang="de-DE" sz="800" dirty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de-DE" sz="800" dirty="0" err="1">
                <a:solidFill>
                  <a:schemeClr val="bg2"/>
                </a:solidFill>
                <a:latin typeface="Verdana" pitchFamily="34" charset="0"/>
              </a:rPr>
              <a:t>Fischlin</a:t>
            </a:r>
            <a:r>
              <a:rPr lang="de-DE" sz="800" dirty="0">
                <a:solidFill>
                  <a:schemeClr val="bg2"/>
                </a:solidFill>
                <a:latin typeface="Verdana" pitchFamily="34" charset="0"/>
              </a:rPr>
              <a:t> | </a:t>
            </a:r>
            <a:r>
              <a:rPr lang="de-DE" sz="800" dirty="0" err="1">
                <a:solidFill>
                  <a:schemeClr val="bg2"/>
                </a:solidFill>
                <a:latin typeface="Verdana" pitchFamily="34" charset="0"/>
              </a:rPr>
              <a:t>Kryptosicherheit</a:t>
            </a:r>
            <a:r>
              <a:rPr lang="de-DE" sz="800" dirty="0">
                <a:solidFill>
                  <a:schemeClr val="bg2"/>
                </a:solidFill>
                <a:latin typeface="Verdana" pitchFamily="34" charset="0"/>
              </a:rPr>
              <a:t> | </a:t>
            </a:r>
            <a:fld id="{D682754C-A4AF-47DB-8F13-C9BDDA5E0940}" type="slidenum">
              <a:rPr lang="de-DE" sz="800">
                <a:solidFill>
                  <a:schemeClr val="bg2"/>
                </a:solidFill>
                <a:latin typeface="Verdana" pitchFamily="34" charset="0"/>
              </a:rPr>
              <a:pPr/>
              <a:t>‹Nr.›</a:t>
            </a:fld>
            <a:endParaRPr lang="de-DE" sz="800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865297" name="Line 17"/>
          <p:cNvSpPr>
            <a:spLocks noChangeShapeType="1"/>
          </p:cNvSpPr>
          <p:nvPr/>
        </p:nvSpPr>
        <p:spPr bwMode="auto">
          <a:xfrm flipH="1">
            <a:off x="5148263" y="4149725"/>
            <a:ext cx="3748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4" y="1556792"/>
            <a:ext cx="1727300" cy="6282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07" y="1556792"/>
            <a:ext cx="1702472" cy="6538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86" y="1556792"/>
            <a:ext cx="1688193" cy="628210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179388" indent="-179388" algn="r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r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2pPr>
      <a:lvl3pPr marL="538163" indent="-187325" algn="r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717550" indent="-173038" algn="r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08050" indent="-188913" algn="r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365250" indent="-188913" algn="r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r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r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r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emf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emf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emf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Security-Preserving Operations on </a:t>
            </a:r>
            <a:br>
              <a:rPr lang="en-US" dirty="0" smtClean="0"/>
            </a:br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992" y="3789363"/>
            <a:ext cx="4391597" cy="2303462"/>
          </a:xfrm>
        </p:spPr>
        <p:txBody>
          <a:bodyPr/>
          <a:lstStyle/>
          <a:p>
            <a:r>
              <a:rPr lang="en-US" sz="1400" dirty="0" smtClean="0"/>
              <a:t>Algorithms for Big Data, Frankfurt, September, 2014</a:t>
            </a:r>
            <a:endParaRPr lang="en-US" sz="1400" dirty="0"/>
          </a:p>
          <a:p>
            <a:endParaRPr lang="en-US" dirty="0"/>
          </a:p>
          <a:p>
            <a:r>
              <a:rPr lang="en-US" sz="2000" dirty="0" smtClean="0"/>
              <a:t>Marc </a:t>
            </a:r>
            <a:r>
              <a:rPr lang="en-US" sz="2000" dirty="0" err="1" smtClean="0"/>
              <a:t>Fischlin</a:t>
            </a:r>
            <a:endParaRPr lang="en-US" sz="2000" dirty="0" smtClean="0"/>
          </a:p>
          <a:p>
            <a:r>
              <a:rPr lang="en-US" sz="2000" dirty="0" smtClean="0"/>
              <a:t>Alexander May</a:t>
            </a:r>
          </a:p>
          <a:p>
            <a:r>
              <a:rPr lang="en-US" sz="2000" dirty="0" smtClean="0">
                <a:solidFill>
                  <a:srgbClr val="6A8B37"/>
                </a:solidFill>
              </a:rPr>
              <a:t>Arno </a:t>
            </a:r>
            <a:r>
              <a:rPr lang="en-US" sz="2000" dirty="0" err="1" smtClean="0">
                <a:solidFill>
                  <a:srgbClr val="6A8B37"/>
                </a:solidFill>
              </a:rPr>
              <a:t>Mittelbach</a:t>
            </a:r>
            <a:endParaRPr lang="en-US" sz="2000" dirty="0" smtClean="0">
              <a:solidFill>
                <a:srgbClr val="6A8B37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de-DE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4"/>
    </mc:Choice>
    <mc:Fallback xmlns="">
      <p:transition spd="slow" advTm="656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Framework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Programming</a:t>
            </a:r>
            <a:r>
              <a:rPr lang="de-DE" sz="2400" dirty="0" smtClean="0"/>
              <a:t> </a:t>
            </a:r>
            <a:r>
              <a:rPr lang="de-DE" sz="2400" dirty="0" err="1" smtClean="0"/>
              <a:t>model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large </a:t>
            </a:r>
            <a:r>
              <a:rPr lang="de-DE" sz="2400" dirty="0" err="1" smtClean="0"/>
              <a:t>datasets</a:t>
            </a:r>
            <a:r>
              <a:rPr lang="de-DE" sz="2400" dirty="0" smtClean="0"/>
              <a:t> in parallel</a:t>
            </a:r>
            <a:endParaRPr lang="de-DE" sz="2400" dirty="0"/>
          </a:p>
        </p:txBody>
      </p:sp>
      <p:pic>
        <p:nvPicPr>
          <p:cNvPr id="6" name="Bild 5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72" y="2718160"/>
            <a:ext cx="469682" cy="729320"/>
          </a:xfrm>
          <a:prstGeom prst="rect">
            <a:avLst/>
          </a:prstGeom>
        </p:spPr>
      </p:pic>
      <p:pic>
        <p:nvPicPr>
          <p:cNvPr id="7" name="Bild 6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72" y="3654264"/>
            <a:ext cx="469682" cy="729320"/>
          </a:xfrm>
          <a:prstGeom prst="rect">
            <a:avLst/>
          </a:prstGeom>
        </p:spPr>
      </p:pic>
      <p:pic>
        <p:nvPicPr>
          <p:cNvPr id="8" name="Bild 7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4662376"/>
            <a:ext cx="469682" cy="729320"/>
          </a:xfrm>
          <a:prstGeom prst="rect">
            <a:avLst/>
          </a:prstGeom>
        </p:spPr>
      </p:pic>
      <p:pic>
        <p:nvPicPr>
          <p:cNvPr id="9" name="Picture 2" descr="http://openclipart.org/image/800px/svg_to_png/94723/d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37012"/>
            <a:ext cx="897262" cy="9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>
            <a:endCxn id="6" idx="1"/>
          </p:cNvCxnSpPr>
          <p:nvPr/>
        </p:nvCxnSpPr>
        <p:spPr>
          <a:xfrm flipV="1">
            <a:off x="1221112" y="3082820"/>
            <a:ext cx="1275260" cy="571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9" idx="3"/>
            <a:endCxn id="7" idx="1"/>
          </p:cNvCxnSpPr>
          <p:nvPr/>
        </p:nvCxnSpPr>
        <p:spPr>
          <a:xfrm flipV="1">
            <a:off x="1221112" y="4018924"/>
            <a:ext cx="1275260" cy="15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endCxn id="8" idx="1"/>
          </p:cNvCxnSpPr>
          <p:nvPr/>
        </p:nvCxnSpPr>
        <p:spPr>
          <a:xfrm>
            <a:off x="1221112" y="4383584"/>
            <a:ext cx="1298660" cy="643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35" y="2975744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31" y="3834665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50" y="4627443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2"/>
          <p:cNvSpPr/>
          <p:nvPr/>
        </p:nvSpPr>
        <p:spPr>
          <a:xfrm>
            <a:off x="4283968" y="2718160"/>
            <a:ext cx="576064" cy="2871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>
            <a:stCxn id="7" idx="3"/>
          </p:cNvCxnSpPr>
          <p:nvPr/>
        </p:nvCxnSpPr>
        <p:spPr>
          <a:xfrm flipV="1">
            <a:off x="2966054" y="3248980"/>
            <a:ext cx="1317914" cy="769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6" idx="3"/>
          </p:cNvCxnSpPr>
          <p:nvPr/>
        </p:nvCxnSpPr>
        <p:spPr>
          <a:xfrm flipV="1">
            <a:off x="2966054" y="2975744"/>
            <a:ext cx="1317914" cy="107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6" idx="3"/>
          </p:cNvCxnSpPr>
          <p:nvPr/>
        </p:nvCxnSpPr>
        <p:spPr>
          <a:xfrm>
            <a:off x="2966054" y="3082820"/>
            <a:ext cx="1317914" cy="454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3"/>
          </p:cNvCxnSpPr>
          <p:nvPr/>
        </p:nvCxnSpPr>
        <p:spPr>
          <a:xfrm>
            <a:off x="2966054" y="3082820"/>
            <a:ext cx="131791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7" idx="3"/>
          </p:cNvCxnSpPr>
          <p:nvPr/>
        </p:nvCxnSpPr>
        <p:spPr>
          <a:xfrm>
            <a:off x="2966054" y="4018924"/>
            <a:ext cx="13179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8" idx="3"/>
          </p:cNvCxnSpPr>
          <p:nvPr/>
        </p:nvCxnSpPr>
        <p:spPr>
          <a:xfrm flipV="1">
            <a:off x="2989454" y="4531912"/>
            <a:ext cx="1294514" cy="495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Bild 39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9" y="2683227"/>
            <a:ext cx="469682" cy="729320"/>
          </a:xfrm>
          <a:prstGeom prst="rect">
            <a:avLst/>
          </a:prstGeom>
        </p:spPr>
      </p:pic>
      <p:pic>
        <p:nvPicPr>
          <p:cNvPr id="41" name="Bild 40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9" y="3619331"/>
            <a:ext cx="469682" cy="729320"/>
          </a:xfrm>
          <a:prstGeom prst="rect">
            <a:avLst/>
          </a:prstGeom>
        </p:spPr>
      </p:pic>
      <p:pic>
        <p:nvPicPr>
          <p:cNvPr id="42" name="Bild 41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09" y="4627443"/>
            <a:ext cx="469682" cy="729320"/>
          </a:xfrm>
          <a:prstGeom prst="rect">
            <a:avLst/>
          </a:prstGeom>
        </p:spPr>
      </p:pic>
      <p:cxnSp>
        <p:nvCxnSpPr>
          <p:cNvPr id="43" name="Gerade Verbindung mit Pfeil 42"/>
          <p:cNvCxnSpPr>
            <a:endCxn id="40" idx="1"/>
          </p:cNvCxnSpPr>
          <p:nvPr/>
        </p:nvCxnSpPr>
        <p:spPr>
          <a:xfrm flipV="1">
            <a:off x="4860032" y="3047887"/>
            <a:ext cx="1873077" cy="107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23" idx="3"/>
            <a:endCxn id="41" idx="1"/>
          </p:cNvCxnSpPr>
          <p:nvPr/>
        </p:nvCxnSpPr>
        <p:spPr>
          <a:xfrm flipV="1">
            <a:off x="4860032" y="3983991"/>
            <a:ext cx="1873077" cy="169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endCxn id="42" idx="1"/>
          </p:cNvCxnSpPr>
          <p:nvPr/>
        </p:nvCxnSpPr>
        <p:spPr>
          <a:xfrm flipV="1">
            <a:off x="4860032" y="4992103"/>
            <a:ext cx="1896477" cy="16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42" idx="3"/>
          </p:cNvCxnSpPr>
          <p:nvPr/>
        </p:nvCxnSpPr>
        <p:spPr>
          <a:xfrm>
            <a:off x="7226191" y="4992103"/>
            <a:ext cx="6186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41" idx="3"/>
          </p:cNvCxnSpPr>
          <p:nvPr/>
        </p:nvCxnSpPr>
        <p:spPr>
          <a:xfrm>
            <a:off x="7202791" y="3983991"/>
            <a:ext cx="6420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40" idx="3"/>
          </p:cNvCxnSpPr>
          <p:nvPr/>
        </p:nvCxnSpPr>
        <p:spPr>
          <a:xfrm>
            <a:off x="7202791" y="3047887"/>
            <a:ext cx="6420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8030863" y="3060457"/>
            <a:ext cx="615553" cy="194800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sz="2800" dirty="0" smtClean="0"/>
              <a:t>ERGEBNIS</a:t>
            </a:r>
            <a:endParaRPr lang="de-DE" sz="2800" dirty="0"/>
          </a:p>
        </p:txBody>
      </p:sp>
      <p:sp>
        <p:nvSpPr>
          <p:cNvPr id="62" name="Textfeld 61"/>
          <p:cNvSpPr txBox="1"/>
          <p:nvPr/>
        </p:nvSpPr>
        <p:spPr>
          <a:xfrm>
            <a:off x="250825" y="4477710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Data</a:t>
            </a:r>
            <a:endParaRPr lang="de-DE" dirty="0"/>
          </a:p>
        </p:txBody>
      </p:sp>
      <p:sp>
        <p:nvSpPr>
          <p:cNvPr id="63" name="Textfeld 62"/>
          <p:cNvSpPr txBox="1"/>
          <p:nvPr/>
        </p:nvSpPr>
        <p:spPr>
          <a:xfrm>
            <a:off x="3743908" y="5727779"/>
            <a:ext cx="168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Interim </a:t>
            </a:r>
            <a:r>
              <a:rPr lang="de-DE" dirty="0" err="1" smtClean="0"/>
              <a:t>Sorting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6133192" y="5465286"/>
            <a:ext cx="171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Reduce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2016124" y="5465286"/>
            <a:ext cx="13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Map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 rot="21351184">
            <a:off x="2896646" y="2629845"/>
            <a:ext cx="136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key</a:t>
            </a:r>
            <a:r>
              <a:rPr lang="de-DE" dirty="0" smtClean="0"/>
              <a:t>, </a:t>
            </a:r>
            <a:r>
              <a:rPr lang="de-DE" dirty="0" err="1" smtClean="0"/>
              <a:t>value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 rot="21445052">
            <a:off x="4834785" y="2716876"/>
            <a:ext cx="187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key</a:t>
            </a:r>
            <a:r>
              <a:rPr lang="de-DE" dirty="0" smtClean="0"/>
              <a:t>, List(</a:t>
            </a:r>
            <a:r>
              <a:rPr lang="de-DE" dirty="0" err="1" smtClean="0"/>
              <a:t>value</a:t>
            </a:r>
            <a:r>
              <a:rPr lang="de-DE" dirty="0" smtClean="0"/>
              <a:t>))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82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Framework: Goals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Security (</a:t>
            </a:r>
            <a:r>
              <a:rPr lang="de-DE" dirty="0" err="1" smtClean="0"/>
              <a:t>privacy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authenticity</a:t>
            </a:r>
            <a:r>
              <a:rPr lang="de-DE" dirty="0" smtClean="0"/>
              <a:t>)</a:t>
            </a:r>
          </a:p>
          <a:p>
            <a:r>
              <a:rPr lang="de-DE" dirty="0" smtClean="0"/>
              <a:t>e.g. via </a:t>
            </a:r>
            <a:r>
              <a:rPr lang="de-DE" dirty="0" err="1" smtClean="0"/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encryption</a:t>
            </a:r>
            <a:endParaRPr lang="de-DE" dirty="0" smtClean="0"/>
          </a:p>
          <a:p>
            <a:pPr lvl="2"/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entropy</a:t>
            </a:r>
            <a:r>
              <a:rPr lang="de-DE" dirty="0" smtClean="0"/>
              <a:t> in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packets</a:t>
            </a:r>
            <a:endParaRPr lang="de-DE" dirty="0" smtClean="0"/>
          </a:p>
          <a:p>
            <a:pPr lvl="2"/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handle </a:t>
            </a:r>
            <a:r>
              <a:rPr lang="de-DE" dirty="0" err="1" smtClean="0"/>
              <a:t>integrity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authenticity</a:t>
            </a:r>
            <a:endParaRPr lang="de-DE" dirty="0" smtClean="0"/>
          </a:p>
          <a:p>
            <a:pPr lvl="3"/>
            <a:r>
              <a:rPr lang="de-DE" dirty="0" err="1" smtClean="0"/>
              <a:t>Homomorphic</a:t>
            </a:r>
            <a:r>
              <a:rPr lang="de-DE" dirty="0" smtClean="0"/>
              <a:t> </a:t>
            </a:r>
            <a:r>
              <a:rPr lang="de-DE" dirty="0" err="1" smtClean="0"/>
              <a:t>Signatures</a:t>
            </a:r>
            <a:r>
              <a:rPr lang="de-DE" dirty="0" smtClean="0"/>
              <a:t>, Aggregate </a:t>
            </a:r>
            <a:r>
              <a:rPr lang="de-DE" dirty="0" err="1" smtClean="0"/>
              <a:t>Signatures</a:t>
            </a:r>
            <a:endParaRPr lang="de-DE" dirty="0" smtClean="0"/>
          </a:p>
          <a:p>
            <a:pPr marL="544512" lvl="3" indent="0">
              <a:buNone/>
            </a:pPr>
            <a:endParaRPr lang="de-DE" dirty="0" smtClean="0"/>
          </a:p>
          <a:p>
            <a:pPr lvl="2"/>
            <a:endParaRPr lang="de-DE" dirty="0"/>
          </a:p>
        </p:txBody>
      </p:sp>
      <p:grpSp>
        <p:nvGrpSpPr>
          <p:cNvPr id="6" name="Gruppierung 12"/>
          <p:cNvGrpSpPr/>
          <p:nvPr/>
        </p:nvGrpSpPr>
        <p:grpSpPr>
          <a:xfrm>
            <a:off x="633004" y="4617132"/>
            <a:ext cx="6063232" cy="1368152"/>
            <a:chOff x="633004" y="4617132"/>
            <a:chExt cx="7611404" cy="1368152"/>
          </a:xfrm>
        </p:grpSpPr>
        <p:sp>
          <p:nvSpPr>
            <p:cNvPr id="7" name="Pfeil nach rechts 6"/>
            <p:cNvSpPr/>
            <p:nvPr/>
          </p:nvSpPr>
          <p:spPr>
            <a:xfrm>
              <a:off x="633004" y="4833156"/>
              <a:ext cx="1476164" cy="8280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699792" y="4617132"/>
              <a:ext cx="5544616" cy="13681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 smtClean="0"/>
                <a:t>Develop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specialized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crypto</a:t>
              </a:r>
              <a:r>
                <a:rPr lang="de-DE" sz="2400" dirty="0" smtClean="0"/>
                <a:t> primitives </a:t>
              </a:r>
              <a:r>
                <a:rPr lang="de-DE" sz="2400" dirty="0" err="1" smtClean="0"/>
                <a:t>for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typical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Map</a:t>
              </a:r>
              <a:r>
                <a:rPr lang="de-DE" sz="2400" dirty="0" smtClean="0"/>
                <a:t>/</a:t>
              </a:r>
              <a:r>
                <a:rPr lang="de-DE" sz="2400" dirty="0" err="1" smtClean="0"/>
                <a:t>Reduce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cases</a:t>
              </a:r>
              <a:r>
                <a:rPr lang="de-DE" sz="2400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Framework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Programming</a:t>
            </a:r>
            <a:r>
              <a:rPr lang="de-DE" sz="2400" dirty="0" smtClean="0"/>
              <a:t> Model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large </a:t>
            </a:r>
            <a:r>
              <a:rPr lang="de-DE" sz="2400" dirty="0" err="1" smtClean="0"/>
              <a:t>datasets</a:t>
            </a:r>
            <a:r>
              <a:rPr lang="de-DE" sz="2400" dirty="0" smtClean="0"/>
              <a:t> in parallel</a:t>
            </a:r>
            <a:endParaRPr lang="de-DE" sz="2400" dirty="0"/>
          </a:p>
        </p:txBody>
      </p:sp>
      <p:pic>
        <p:nvPicPr>
          <p:cNvPr id="6" name="Bild 5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72" y="2718160"/>
            <a:ext cx="469682" cy="729320"/>
          </a:xfrm>
          <a:prstGeom prst="rect">
            <a:avLst/>
          </a:prstGeom>
        </p:spPr>
      </p:pic>
      <p:pic>
        <p:nvPicPr>
          <p:cNvPr id="7" name="Bild 6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72" y="3654264"/>
            <a:ext cx="469682" cy="729320"/>
          </a:xfrm>
          <a:prstGeom prst="rect">
            <a:avLst/>
          </a:prstGeom>
        </p:spPr>
      </p:pic>
      <p:pic>
        <p:nvPicPr>
          <p:cNvPr id="8" name="Bild 7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4662376"/>
            <a:ext cx="469682" cy="729320"/>
          </a:xfrm>
          <a:prstGeom prst="rect">
            <a:avLst/>
          </a:prstGeom>
        </p:spPr>
      </p:pic>
      <p:pic>
        <p:nvPicPr>
          <p:cNvPr id="9" name="Picture 2" descr="http://openclipart.org/image/800px/svg_to_png/94723/d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37012"/>
            <a:ext cx="897262" cy="9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>
            <a:endCxn id="6" idx="1"/>
          </p:cNvCxnSpPr>
          <p:nvPr/>
        </p:nvCxnSpPr>
        <p:spPr>
          <a:xfrm flipV="1">
            <a:off x="1221112" y="3082820"/>
            <a:ext cx="1275260" cy="571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9" idx="3"/>
            <a:endCxn id="7" idx="1"/>
          </p:cNvCxnSpPr>
          <p:nvPr/>
        </p:nvCxnSpPr>
        <p:spPr>
          <a:xfrm flipV="1">
            <a:off x="1221112" y="4018924"/>
            <a:ext cx="1275260" cy="15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endCxn id="8" idx="1"/>
          </p:cNvCxnSpPr>
          <p:nvPr/>
        </p:nvCxnSpPr>
        <p:spPr>
          <a:xfrm>
            <a:off x="1221112" y="4383584"/>
            <a:ext cx="1298660" cy="643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35" y="2975744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31" y="3834665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50" y="4627443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2"/>
          <p:cNvSpPr/>
          <p:nvPr/>
        </p:nvSpPr>
        <p:spPr>
          <a:xfrm>
            <a:off x="4283968" y="2718160"/>
            <a:ext cx="576064" cy="2871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>
            <a:stCxn id="7" idx="3"/>
          </p:cNvCxnSpPr>
          <p:nvPr/>
        </p:nvCxnSpPr>
        <p:spPr>
          <a:xfrm flipV="1">
            <a:off x="2966054" y="3248980"/>
            <a:ext cx="1317914" cy="769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6" idx="3"/>
          </p:cNvCxnSpPr>
          <p:nvPr/>
        </p:nvCxnSpPr>
        <p:spPr>
          <a:xfrm flipV="1">
            <a:off x="2966054" y="2975744"/>
            <a:ext cx="1317914" cy="107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6" idx="3"/>
          </p:cNvCxnSpPr>
          <p:nvPr/>
        </p:nvCxnSpPr>
        <p:spPr>
          <a:xfrm>
            <a:off x="2966054" y="3082820"/>
            <a:ext cx="1317914" cy="454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3"/>
          </p:cNvCxnSpPr>
          <p:nvPr/>
        </p:nvCxnSpPr>
        <p:spPr>
          <a:xfrm>
            <a:off x="2966054" y="3082820"/>
            <a:ext cx="131791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7" idx="3"/>
          </p:cNvCxnSpPr>
          <p:nvPr/>
        </p:nvCxnSpPr>
        <p:spPr>
          <a:xfrm>
            <a:off x="2966054" y="4018924"/>
            <a:ext cx="13179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8" idx="3"/>
          </p:cNvCxnSpPr>
          <p:nvPr/>
        </p:nvCxnSpPr>
        <p:spPr>
          <a:xfrm flipV="1">
            <a:off x="2989454" y="4531912"/>
            <a:ext cx="1294514" cy="495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Bild 39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9" y="2683227"/>
            <a:ext cx="469682" cy="729320"/>
          </a:xfrm>
          <a:prstGeom prst="rect">
            <a:avLst/>
          </a:prstGeom>
        </p:spPr>
      </p:pic>
      <p:pic>
        <p:nvPicPr>
          <p:cNvPr id="41" name="Bild 40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9" y="3619331"/>
            <a:ext cx="469682" cy="729320"/>
          </a:xfrm>
          <a:prstGeom prst="rect">
            <a:avLst/>
          </a:prstGeom>
        </p:spPr>
      </p:pic>
      <p:pic>
        <p:nvPicPr>
          <p:cNvPr id="42" name="Bild 41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09" y="4627443"/>
            <a:ext cx="469682" cy="729320"/>
          </a:xfrm>
          <a:prstGeom prst="rect">
            <a:avLst/>
          </a:prstGeom>
        </p:spPr>
      </p:pic>
      <p:cxnSp>
        <p:nvCxnSpPr>
          <p:cNvPr id="43" name="Gerade Verbindung mit Pfeil 42"/>
          <p:cNvCxnSpPr>
            <a:endCxn id="40" idx="1"/>
          </p:cNvCxnSpPr>
          <p:nvPr/>
        </p:nvCxnSpPr>
        <p:spPr>
          <a:xfrm flipV="1">
            <a:off x="4860032" y="3047887"/>
            <a:ext cx="1873077" cy="107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23" idx="3"/>
            <a:endCxn id="41" idx="1"/>
          </p:cNvCxnSpPr>
          <p:nvPr/>
        </p:nvCxnSpPr>
        <p:spPr>
          <a:xfrm flipV="1">
            <a:off x="4860032" y="3983991"/>
            <a:ext cx="1873077" cy="169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endCxn id="42" idx="1"/>
          </p:cNvCxnSpPr>
          <p:nvPr/>
        </p:nvCxnSpPr>
        <p:spPr>
          <a:xfrm flipV="1">
            <a:off x="4860032" y="4992103"/>
            <a:ext cx="1896477" cy="16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42" idx="3"/>
          </p:cNvCxnSpPr>
          <p:nvPr/>
        </p:nvCxnSpPr>
        <p:spPr>
          <a:xfrm>
            <a:off x="7226191" y="4992103"/>
            <a:ext cx="6186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41" idx="3"/>
          </p:cNvCxnSpPr>
          <p:nvPr/>
        </p:nvCxnSpPr>
        <p:spPr>
          <a:xfrm>
            <a:off x="7202791" y="3983991"/>
            <a:ext cx="6420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40" idx="3"/>
          </p:cNvCxnSpPr>
          <p:nvPr/>
        </p:nvCxnSpPr>
        <p:spPr>
          <a:xfrm>
            <a:off x="7202791" y="3047887"/>
            <a:ext cx="6420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8030863" y="3060457"/>
            <a:ext cx="615553" cy="194800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sz="2800" dirty="0" smtClean="0"/>
              <a:t>ERGEBNIS</a:t>
            </a:r>
            <a:endParaRPr lang="de-DE" sz="2800" dirty="0"/>
          </a:p>
        </p:txBody>
      </p:sp>
      <p:sp>
        <p:nvSpPr>
          <p:cNvPr id="62" name="Textfeld 61"/>
          <p:cNvSpPr txBox="1"/>
          <p:nvPr/>
        </p:nvSpPr>
        <p:spPr>
          <a:xfrm>
            <a:off x="250825" y="4477710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Data</a:t>
            </a:r>
            <a:endParaRPr lang="de-DE" dirty="0"/>
          </a:p>
        </p:txBody>
      </p:sp>
      <p:sp>
        <p:nvSpPr>
          <p:cNvPr id="63" name="Textfeld 62"/>
          <p:cNvSpPr txBox="1"/>
          <p:nvPr/>
        </p:nvSpPr>
        <p:spPr>
          <a:xfrm>
            <a:off x="3599892" y="5723493"/>
            <a:ext cx="17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Interim Storage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6133192" y="5465286"/>
            <a:ext cx="171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Reduce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2016124" y="5465286"/>
            <a:ext cx="13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Map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 rot="21351184">
            <a:off x="2896646" y="2629845"/>
            <a:ext cx="136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key</a:t>
            </a:r>
            <a:r>
              <a:rPr lang="de-DE" dirty="0" smtClean="0"/>
              <a:t>, </a:t>
            </a:r>
            <a:r>
              <a:rPr lang="de-DE" dirty="0" err="1" smtClean="0"/>
              <a:t>value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 rot="21445052">
            <a:off x="4834785" y="2716876"/>
            <a:ext cx="187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key</a:t>
            </a:r>
            <a:r>
              <a:rPr lang="de-DE" dirty="0" smtClean="0"/>
              <a:t>, List(</a:t>
            </a:r>
            <a:r>
              <a:rPr lang="de-DE" dirty="0" err="1" smtClean="0"/>
              <a:t>value</a:t>
            </a:r>
            <a:r>
              <a:rPr lang="de-DE" dirty="0" smtClean="0"/>
              <a:t>))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0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IND-CPA Public-Key Encryption</a:t>
            </a:r>
            <a:endParaRPr lang="de-DE" dirty="0"/>
          </a:p>
        </p:txBody>
      </p:sp>
      <p:grpSp>
        <p:nvGrpSpPr>
          <p:cNvPr id="26" name="Gruppierung 25"/>
          <p:cNvGrpSpPr/>
          <p:nvPr/>
        </p:nvGrpSpPr>
        <p:grpSpPr>
          <a:xfrm>
            <a:off x="2026374" y="1860073"/>
            <a:ext cx="4824536" cy="2826896"/>
            <a:chOff x="753782" y="2394828"/>
            <a:chExt cx="4824536" cy="2826896"/>
          </a:xfrm>
        </p:grpSpPr>
        <p:pic>
          <p:nvPicPr>
            <p:cNvPr id="4" name="Bild 3" descr="Eva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82" y="3273521"/>
              <a:ext cx="1185023" cy="1002807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3490086" y="3628256"/>
              <a:ext cx="2088232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Encryption</a:t>
              </a:r>
              <a:r>
                <a:rPr lang="de-DE" baseline="-25000" dirty="0" err="1" smtClean="0"/>
                <a:t>sk,b</a:t>
              </a:r>
              <a:endParaRPr lang="de-DE" dirty="0"/>
            </a:p>
          </p:txBody>
        </p:sp>
        <p:cxnSp>
          <p:nvCxnSpPr>
            <p:cNvPr id="11" name="Gerade Verbindung mit Pfeil 10"/>
            <p:cNvCxnSpPr>
              <a:endCxn id="9" idx="0"/>
            </p:cNvCxnSpPr>
            <p:nvPr/>
          </p:nvCxnSpPr>
          <p:spPr>
            <a:xfrm>
              <a:off x="4534202" y="305219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4174162" y="2703696"/>
              <a:ext cx="60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sk,b</a:t>
              </a:r>
              <a:endParaRPr lang="de-DE" dirty="0"/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>
              <a:off x="1365850" y="4276328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>
              <a:off x="1365106" y="2764160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1151620" y="2394828"/>
              <a:ext cx="428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pk</a:t>
              </a:r>
              <a:endParaRPr lang="de-DE" dirty="0"/>
            </a:p>
          </p:txBody>
        </p:sp>
        <p:cxnSp>
          <p:nvCxnSpPr>
            <p:cNvPr id="18" name="Gerade Verbindung mit Pfeil 17"/>
            <p:cNvCxnSpPr>
              <a:stCxn id="4" idx="3"/>
            </p:cNvCxnSpPr>
            <p:nvPr/>
          </p:nvCxnSpPr>
          <p:spPr>
            <a:xfrm flipV="1">
              <a:off x="1938805" y="3772272"/>
              <a:ext cx="1551281" cy="26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>
              <a:stCxn id="9" idx="1"/>
            </p:cNvCxnSpPr>
            <p:nvPr/>
          </p:nvCxnSpPr>
          <p:spPr>
            <a:xfrm flipH="1">
              <a:off x="1938805" y="3952292"/>
              <a:ext cx="15512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2265950" y="3340224"/>
              <a:ext cx="804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</a:t>
              </a:r>
              <a:r>
                <a:rPr lang="de-DE" baseline="-25000" dirty="0" smtClean="0"/>
                <a:t>0</a:t>
              </a:r>
              <a:r>
                <a:rPr lang="de-DE" dirty="0" smtClean="0"/>
                <a:t>,m</a:t>
              </a:r>
              <a:r>
                <a:rPr lang="de-DE" baseline="-25000" dirty="0" smtClean="0"/>
                <a:t>1</a:t>
              </a:r>
              <a:endParaRPr lang="de-DE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481974" y="3906996"/>
              <a:ext cx="385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c</a:t>
              </a:r>
              <a:r>
                <a:rPr lang="de-DE" baseline="-25000" dirty="0" err="1" smtClean="0"/>
                <a:t>b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208584" y="485239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</a:t>
              </a:r>
              <a:endParaRPr lang="de-DE" dirty="0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658222" y="5086054"/>
            <a:ext cx="7186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000" dirty="0" smtClean="0"/>
              <a:t>Encryption </a:t>
            </a:r>
            <a:r>
              <a:rPr lang="de-DE" sz="2000" dirty="0" err="1" smtClean="0"/>
              <a:t>process</a:t>
            </a:r>
            <a:r>
              <a:rPr lang="de-DE" sz="2000" dirty="0" smtClean="0"/>
              <a:t> must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randomized</a:t>
            </a:r>
            <a:r>
              <a:rPr lang="de-DE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de-DE" sz="2000" dirty="0" err="1" smtClean="0"/>
              <a:t>Given</a:t>
            </a:r>
            <a:r>
              <a:rPr lang="de-DE" sz="2000" dirty="0" smtClean="0"/>
              <a:t> c</a:t>
            </a:r>
            <a:r>
              <a:rPr lang="de-DE" sz="2000" baseline="-25000" dirty="0" smtClean="0"/>
              <a:t>0</a:t>
            </a:r>
            <a:r>
              <a:rPr lang="de-DE" sz="2000" dirty="0" smtClean="0"/>
              <a:t>, c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,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they</a:t>
            </a:r>
            <a:r>
              <a:rPr lang="de-DE" sz="2000" dirty="0" smtClean="0"/>
              <a:t> </a:t>
            </a:r>
            <a:r>
              <a:rPr lang="de-DE" sz="2000" dirty="0" err="1" smtClean="0"/>
              <a:t>encryptions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same </a:t>
            </a:r>
            <a:r>
              <a:rPr lang="de-DE" sz="2000" dirty="0" err="1" smtClean="0"/>
              <a:t>message</a:t>
            </a:r>
            <a:r>
              <a:rPr lang="de-DE" sz="2000" dirty="0" smtClean="0"/>
              <a:t> m?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819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Framework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Programming</a:t>
            </a:r>
            <a:r>
              <a:rPr lang="de-DE" sz="2400" dirty="0" smtClean="0"/>
              <a:t> Model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large </a:t>
            </a:r>
            <a:r>
              <a:rPr lang="de-DE" sz="2400" dirty="0" err="1" smtClean="0"/>
              <a:t>datasets</a:t>
            </a:r>
            <a:r>
              <a:rPr lang="de-DE" sz="2400" dirty="0" smtClean="0"/>
              <a:t> in parallel</a:t>
            </a:r>
            <a:endParaRPr lang="de-DE" sz="2400" dirty="0"/>
          </a:p>
        </p:txBody>
      </p:sp>
      <p:pic>
        <p:nvPicPr>
          <p:cNvPr id="6" name="Bild 5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72" y="2718160"/>
            <a:ext cx="469682" cy="729320"/>
          </a:xfrm>
          <a:prstGeom prst="rect">
            <a:avLst/>
          </a:prstGeom>
        </p:spPr>
      </p:pic>
      <p:pic>
        <p:nvPicPr>
          <p:cNvPr id="7" name="Bild 6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72" y="3654264"/>
            <a:ext cx="469682" cy="729320"/>
          </a:xfrm>
          <a:prstGeom prst="rect">
            <a:avLst/>
          </a:prstGeom>
        </p:spPr>
      </p:pic>
      <p:pic>
        <p:nvPicPr>
          <p:cNvPr id="8" name="Bild 7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4662376"/>
            <a:ext cx="469682" cy="729320"/>
          </a:xfrm>
          <a:prstGeom prst="rect">
            <a:avLst/>
          </a:prstGeom>
        </p:spPr>
      </p:pic>
      <p:pic>
        <p:nvPicPr>
          <p:cNvPr id="9" name="Picture 2" descr="http://openclipart.org/image/800px/svg_to_png/94723/d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37012"/>
            <a:ext cx="897262" cy="9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>
            <a:endCxn id="6" idx="1"/>
          </p:cNvCxnSpPr>
          <p:nvPr/>
        </p:nvCxnSpPr>
        <p:spPr>
          <a:xfrm flipV="1">
            <a:off x="1221112" y="3082820"/>
            <a:ext cx="1275260" cy="571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9" idx="3"/>
            <a:endCxn id="7" idx="1"/>
          </p:cNvCxnSpPr>
          <p:nvPr/>
        </p:nvCxnSpPr>
        <p:spPr>
          <a:xfrm flipV="1">
            <a:off x="1221112" y="4018924"/>
            <a:ext cx="1275260" cy="15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endCxn id="8" idx="1"/>
          </p:cNvCxnSpPr>
          <p:nvPr/>
        </p:nvCxnSpPr>
        <p:spPr>
          <a:xfrm>
            <a:off x="1221112" y="4383584"/>
            <a:ext cx="1298660" cy="643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35" y="2975744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31" y="3834665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50" y="4627443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2"/>
          <p:cNvSpPr/>
          <p:nvPr/>
        </p:nvSpPr>
        <p:spPr>
          <a:xfrm>
            <a:off x="4283968" y="2718160"/>
            <a:ext cx="576064" cy="2871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>
            <a:stCxn id="7" idx="3"/>
          </p:cNvCxnSpPr>
          <p:nvPr/>
        </p:nvCxnSpPr>
        <p:spPr>
          <a:xfrm flipV="1">
            <a:off x="2966054" y="3248980"/>
            <a:ext cx="1317914" cy="769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6" idx="3"/>
          </p:cNvCxnSpPr>
          <p:nvPr/>
        </p:nvCxnSpPr>
        <p:spPr>
          <a:xfrm flipV="1">
            <a:off x="2966054" y="2975744"/>
            <a:ext cx="1317914" cy="107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6" idx="3"/>
          </p:cNvCxnSpPr>
          <p:nvPr/>
        </p:nvCxnSpPr>
        <p:spPr>
          <a:xfrm>
            <a:off x="2966054" y="3082820"/>
            <a:ext cx="1317914" cy="454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3"/>
          </p:cNvCxnSpPr>
          <p:nvPr/>
        </p:nvCxnSpPr>
        <p:spPr>
          <a:xfrm>
            <a:off x="2966054" y="3082820"/>
            <a:ext cx="131791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7" idx="3"/>
          </p:cNvCxnSpPr>
          <p:nvPr/>
        </p:nvCxnSpPr>
        <p:spPr>
          <a:xfrm>
            <a:off x="2966054" y="4018924"/>
            <a:ext cx="13179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8" idx="3"/>
          </p:cNvCxnSpPr>
          <p:nvPr/>
        </p:nvCxnSpPr>
        <p:spPr>
          <a:xfrm flipV="1">
            <a:off x="2989454" y="4531912"/>
            <a:ext cx="1294514" cy="495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Bild 39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9" y="2683227"/>
            <a:ext cx="469682" cy="729320"/>
          </a:xfrm>
          <a:prstGeom prst="rect">
            <a:avLst/>
          </a:prstGeom>
        </p:spPr>
      </p:pic>
      <p:pic>
        <p:nvPicPr>
          <p:cNvPr id="41" name="Bild 40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9" y="3619331"/>
            <a:ext cx="469682" cy="729320"/>
          </a:xfrm>
          <a:prstGeom prst="rect">
            <a:avLst/>
          </a:prstGeom>
        </p:spPr>
      </p:pic>
      <p:pic>
        <p:nvPicPr>
          <p:cNvPr id="42" name="Bild 41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09" y="4627443"/>
            <a:ext cx="469682" cy="729320"/>
          </a:xfrm>
          <a:prstGeom prst="rect">
            <a:avLst/>
          </a:prstGeom>
        </p:spPr>
      </p:pic>
      <p:cxnSp>
        <p:nvCxnSpPr>
          <p:cNvPr id="43" name="Gerade Verbindung mit Pfeil 42"/>
          <p:cNvCxnSpPr>
            <a:endCxn id="40" idx="1"/>
          </p:cNvCxnSpPr>
          <p:nvPr/>
        </p:nvCxnSpPr>
        <p:spPr>
          <a:xfrm flipV="1">
            <a:off x="4860032" y="3047887"/>
            <a:ext cx="1873077" cy="107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23" idx="3"/>
            <a:endCxn id="41" idx="1"/>
          </p:cNvCxnSpPr>
          <p:nvPr/>
        </p:nvCxnSpPr>
        <p:spPr>
          <a:xfrm flipV="1">
            <a:off x="4860032" y="3983991"/>
            <a:ext cx="1873077" cy="169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endCxn id="42" idx="1"/>
          </p:cNvCxnSpPr>
          <p:nvPr/>
        </p:nvCxnSpPr>
        <p:spPr>
          <a:xfrm flipV="1">
            <a:off x="4860032" y="4992103"/>
            <a:ext cx="1896477" cy="16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42" idx="3"/>
          </p:cNvCxnSpPr>
          <p:nvPr/>
        </p:nvCxnSpPr>
        <p:spPr>
          <a:xfrm>
            <a:off x="7226191" y="4992103"/>
            <a:ext cx="6186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41" idx="3"/>
          </p:cNvCxnSpPr>
          <p:nvPr/>
        </p:nvCxnSpPr>
        <p:spPr>
          <a:xfrm>
            <a:off x="7202791" y="3983991"/>
            <a:ext cx="6420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40" idx="3"/>
          </p:cNvCxnSpPr>
          <p:nvPr/>
        </p:nvCxnSpPr>
        <p:spPr>
          <a:xfrm>
            <a:off x="7202791" y="3047887"/>
            <a:ext cx="6420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8030863" y="3060457"/>
            <a:ext cx="615553" cy="194800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sz="2800" dirty="0" smtClean="0"/>
              <a:t>ERGEBNIS</a:t>
            </a:r>
            <a:endParaRPr lang="de-DE" sz="2800" dirty="0"/>
          </a:p>
        </p:txBody>
      </p:sp>
      <p:sp>
        <p:nvSpPr>
          <p:cNvPr id="62" name="Textfeld 61"/>
          <p:cNvSpPr txBox="1"/>
          <p:nvPr/>
        </p:nvSpPr>
        <p:spPr>
          <a:xfrm>
            <a:off x="250825" y="4477710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Data</a:t>
            </a:r>
            <a:endParaRPr lang="de-DE" dirty="0"/>
          </a:p>
        </p:txBody>
      </p:sp>
      <p:sp>
        <p:nvSpPr>
          <p:cNvPr id="63" name="Textfeld 62"/>
          <p:cNvSpPr txBox="1"/>
          <p:nvPr/>
        </p:nvSpPr>
        <p:spPr>
          <a:xfrm>
            <a:off x="3599892" y="5723493"/>
            <a:ext cx="17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Interim Storage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6133192" y="5465286"/>
            <a:ext cx="171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Reduce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2016124" y="5465286"/>
            <a:ext cx="13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Map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 rot="21351184">
            <a:off x="2896646" y="2629845"/>
            <a:ext cx="136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key</a:t>
            </a:r>
            <a:r>
              <a:rPr lang="de-DE" dirty="0" smtClean="0"/>
              <a:t>, </a:t>
            </a:r>
            <a:r>
              <a:rPr lang="de-DE" dirty="0" err="1" smtClean="0"/>
              <a:t>value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 rot="21445052">
            <a:off x="4834785" y="2716876"/>
            <a:ext cx="187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key</a:t>
            </a:r>
            <a:r>
              <a:rPr lang="de-DE" dirty="0" smtClean="0"/>
              <a:t>, List(</a:t>
            </a:r>
            <a:r>
              <a:rPr lang="de-DE" dirty="0" err="1" smtClean="0"/>
              <a:t>value</a:t>
            </a:r>
            <a:r>
              <a:rPr lang="de-DE" dirty="0" smtClean="0"/>
              <a:t>))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0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Deterministic</a:t>
            </a:r>
            <a:r>
              <a:rPr lang="de-DE" dirty="0" smtClean="0"/>
              <a:t> Public-Key Encryption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1844824"/>
            <a:ext cx="209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Randomized</a:t>
            </a:r>
            <a:r>
              <a:rPr lang="de-DE" b="1" dirty="0" smtClean="0"/>
              <a:t> PKE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2564408"/>
            <a:ext cx="212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      m      m</a:t>
            </a:r>
            <a:r>
              <a:rPr lang="de-DE" baseline="-25000" dirty="0" smtClean="0"/>
              <a:t>  </a:t>
            </a:r>
            <a:r>
              <a:rPr lang="de-DE" dirty="0" smtClean="0"/>
              <a:t>    m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55576" y="3284984"/>
            <a:ext cx="46805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316956" y="3284984"/>
            <a:ext cx="46805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871700" y="3284984"/>
            <a:ext cx="46805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447764" y="3284984"/>
            <a:ext cx="46805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3314" y="3347700"/>
            <a:ext cx="4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pk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63588" y="4149080"/>
            <a:ext cx="212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 smtClean="0"/>
              <a:t>1</a:t>
            </a:r>
            <a:r>
              <a:rPr lang="de-DE" dirty="0" smtClean="0"/>
              <a:t>     c</a:t>
            </a:r>
            <a:r>
              <a:rPr lang="de-DE" baseline="-25000" dirty="0" smtClean="0"/>
              <a:t>2</a:t>
            </a:r>
            <a:r>
              <a:rPr lang="de-DE" dirty="0" smtClean="0"/>
              <a:t>      c</a:t>
            </a:r>
            <a:r>
              <a:rPr lang="de-DE" baseline="-25000" dirty="0" smtClean="0"/>
              <a:t>3 </a:t>
            </a:r>
            <a:r>
              <a:rPr lang="de-DE" dirty="0" smtClean="0"/>
              <a:t>     c</a:t>
            </a:r>
            <a:r>
              <a:rPr lang="de-DE" baseline="-25000" dirty="0" smtClean="0"/>
              <a:t>4</a:t>
            </a:r>
            <a:endParaRPr lang="de-DE" dirty="0"/>
          </a:p>
        </p:txBody>
      </p:sp>
      <p:cxnSp>
        <p:nvCxnSpPr>
          <p:cNvPr id="15" name="Gerade Verbindung mit Pfeil 14"/>
          <p:cNvCxnSpPr>
            <a:endCxn id="7" idx="0"/>
          </p:cNvCxnSpPr>
          <p:nvPr/>
        </p:nvCxnSpPr>
        <p:spPr>
          <a:xfrm>
            <a:off x="989602" y="2933740"/>
            <a:ext cx="0" cy="351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087724" y="2933740"/>
            <a:ext cx="0" cy="351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663788" y="2933740"/>
            <a:ext cx="0" cy="351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1001304" y="3742184"/>
            <a:ext cx="0" cy="406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547664" y="2933740"/>
            <a:ext cx="0" cy="351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547664" y="3775968"/>
            <a:ext cx="0" cy="406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2087724" y="3775968"/>
            <a:ext cx="0" cy="406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674492" y="3775968"/>
            <a:ext cx="0" cy="406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uppierung 40"/>
          <p:cNvGrpSpPr/>
          <p:nvPr/>
        </p:nvGrpSpPr>
        <p:grpSpPr>
          <a:xfrm>
            <a:off x="5077850" y="1844824"/>
            <a:ext cx="2662502" cy="2673588"/>
            <a:chOff x="5077850" y="1844824"/>
            <a:chExt cx="2662502" cy="2673588"/>
          </a:xfrm>
        </p:grpSpPr>
        <p:sp>
          <p:nvSpPr>
            <p:cNvPr id="5" name="Textfeld 4"/>
            <p:cNvSpPr txBox="1"/>
            <p:nvPr/>
          </p:nvSpPr>
          <p:spPr>
            <a:xfrm>
              <a:off x="5481352" y="1844824"/>
              <a:ext cx="218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Deterministic</a:t>
              </a:r>
              <a:r>
                <a:rPr lang="de-DE" b="1" dirty="0" smtClean="0"/>
                <a:t> PKE</a:t>
              </a:r>
              <a:endParaRPr lang="de-DE" b="1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580112" y="2564408"/>
              <a:ext cx="212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      m      m</a:t>
              </a:r>
              <a:r>
                <a:rPr lang="de-DE" baseline="-25000" dirty="0" smtClean="0"/>
                <a:t>  </a:t>
              </a:r>
              <a:r>
                <a:rPr lang="de-DE" dirty="0" smtClean="0"/>
                <a:t>    m</a:t>
              </a:r>
              <a:endParaRPr lang="de-DE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5580112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141492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6696236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7272300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077850" y="3347700"/>
              <a:ext cx="428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pk</a:t>
              </a:r>
              <a:endParaRPr lang="de-DE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688124" y="4149080"/>
              <a:ext cx="1928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      c</a:t>
              </a:r>
              <a:r>
                <a:rPr lang="de-DE" baseline="-25000" dirty="0"/>
                <a:t> </a:t>
              </a:r>
              <a:r>
                <a:rPr lang="de-DE" dirty="0" smtClean="0"/>
                <a:t>      c</a:t>
              </a:r>
              <a:r>
                <a:rPr lang="de-DE" baseline="-25000" dirty="0"/>
                <a:t> </a:t>
              </a:r>
              <a:r>
                <a:rPr lang="de-DE" baseline="-25000" dirty="0" smtClean="0"/>
                <a:t> </a:t>
              </a:r>
              <a:r>
                <a:rPr lang="de-DE" dirty="0" smtClean="0"/>
                <a:t>      c</a:t>
              </a:r>
              <a:endParaRPr lang="de-DE" dirty="0"/>
            </a:p>
          </p:txBody>
        </p:sp>
        <p:cxnSp>
          <p:nvCxnSpPr>
            <p:cNvPr id="32" name="Gerade Verbindung mit Pfeil 31"/>
            <p:cNvCxnSpPr>
              <a:endCxn id="26" idx="0"/>
            </p:cNvCxnSpPr>
            <p:nvPr/>
          </p:nvCxnSpPr>
          <p:spPr>
            <a:xfrm>
              <a:off x="5814138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>
              <a:off x="6912260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>
              <a:off x="7488324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>
              <a:off x="5825840" y="3742184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6336196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>
              <a:off x="6372200" y="3775968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>
              <a:off x="6912260" y="3775968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>
              <a:off x="7499028" y="3775968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feld 39"/>
          <p:cNvSpPr txBox="1"/>
          <p:nvPr/>
        </p:nvSpPr>
        <p:spPr>
          <a:xfrm>
            <a:off x="2159488" y="5136772"/>
            <a:ext cx="44500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How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define</a:t>
            </a:r>
            <a:r>
              <a:rPr lang="de-DE" sz="3200" dirty="0" smtClean="0"/>
              <a:t> </a:t>
            </a:r>
            <a:r>
              <a:rPr lang="de-DE" sz="3200" dirty="0" err="1" smtClean="0"/>
              <a:t>security</a:t>
            </a:r>
            <a:r>
              <a:rPr lang="de-DE" sz="3200" dirty="0" smtClean="0"/>
              <a:t>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65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DPKE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IND-CPA </a:t>
            </a:r>
            <a:r>
              <a:rPr lang="de-DE" dirty="0" err="1" smtClean="0"/>
              <a:t>secure</a:t>
            </a:r>
            <a:endParaRPr lang="de-DE" dirty="0"/>
          </a:p>
        </p:txBody>
      </p:sp>
      <p:grpSp>
        <p:nvGrpSpPr>
          <p:cNvPr id="18" name="Gruppierung 17"/>
          <p:cNvGrpSpPr/>
          <p:nvPr/>
        </p:nvGrpSpPr>
        <p:grpSpPr>
          <a:xfrm>
            <a:off x="6283040" y="1596946"/>
            <a:ext cx="2662502" cy="2673588"/>
            <a:chOff x="5077850" y="1844824"/>
            <a:chExt cx="2662502" cy="2673588"/>
          </a:xfrm>
        </p:grpSpPr>
        <p:sp>
          <p:nvSpPr>
            <p:cNvPr id="19" name="Textfeld 18"/>
            <p:cNvSpPr txBox="1"/>
            <p:nvPr/>
          </p:nvSpPr>
          <p:spPr>
            <a:xfrm>
              <a:off x="5481352" y="1844824"/>
              <a:ext cx="218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Deterministic</a:t>
              </a:r>
              <a:r>
                <a:rPr lang="de-DE" b="1" dirty="0" smtClean="0"/>
                <a:t> PKE</a:t>
              </a:r>
              <a:endParaRPr lang="de-DE" b="1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580112" y="2564408"/>
              <a:ext cx="212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     m       m</a:t>
              </a:r>
              <a:r>
                <a:rPr lang="de-DE" baseline="-25000" dirty="0" smtClean="0"/>
                <a:t>  </a:t>
              </a:r>
              <a:r>
                <a:rPr lang="de-DE" dirty="0" smtClean="0"/>
                <a:t>    m</a:t>
              </a:r>
              <a:endParaRPr lang="de-DE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5580112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141492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696236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7272300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077850" y="3347700"/>
              <a:ext cx="428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pk</a:t>
              </a:r>
              <a:endParaRPr lang="de-DE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688124" y="4149080"/>
              <a:ext cx="1928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      c</a:t>
              </a:r>
              <a:r>
                <a:rPr lang="de-DE" baseline="-25000" dirty="0"/>
                <a:t> </a:t>
              </a:r>
              <a:r>
                <a:rPr lang="de-DE" dirty="0" smtClean="0"/>
                <a:t>      c</a:t>
              </a:r>
              <a:r>
                <a:rPr lang="de-DE" baseline="-25000" dirty="0"/>
                <a:t> </a:t>
              </a:r>
              <a:r>
                <a:rPr lang="de-DE" baseline="-25000" dirty="0" smtClean="0"/>
                <a:t> </a:t>
              </a:r>
              <a:r>
                <a:rPr lang="de-DE" dirty="0" smtClean="0"/>
                <a:t>      c</a:t>
              </a:r>
              <a:endParaRPr lang="de-DE" dirty="0"/>
            </a:p>
          </p:txBody>
        </p:sp>
        <p:cxnSp>
          <p:nvCxnSpPr>
            <p:cNvPr id="27" name="Gerade Verbindung mit Pfeil 26"/>
            <p:cNvCxnSpPr>
              <a:endCxn id="21" idx="0"/>
            </p:cNvCxnSpPr>
            <p:nvPr/>
          </p:nvCxnSpPr>
          <p:spPr>
            <a:xfrm>
              <a:off x="5814138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6912260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7488324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5825840" y="3742184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6283040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>
              <a:off x="6372200" y="3775968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>
              <a:off x="6912260" y="3775968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>
              <a:off x="7499028" y="3775968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ung 34"/>
          <p:cNvGrpSpPr/>
          <p:nvPr/>
        </p:nvGrpSpPr>
        <p:grpSpPr>
          <a:xfrm>
            <a:off x="440404" y="1869365"/>
            <a:ext cx="4824536" cy="2826896"/>
            <a:chOff x="753782" y="2394828"/>
            <a:chExt cx="4824536" cy="2826896"/>
          </a:xfrm>
        </p:grpSpPr>
        <p:pic>
          <p:nvPicPr>
            <p:cNvPr id="36" name="Bild 35" descr="Eva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82" y="3273521"/>
              <a:ext cx="1185023" cy="1002807"/>
            </a:xfrm>
            <a:prstGeom prst="rect">
              <a:avLst/>
            </a:prstGeom>
          </p:spPr>
        </p:pic>
        <p:sp>
          <p:nvSpPr>
            <p:cNvPr id="37" name="Rechteck 36"/>
            <p:cNvSpPr/>
            <p:nvPr/>
          </p:nvSpPr>
          <p:spPr>
            <a:xfrm>
              <a:off x="3490086" y="3628256"/>
              <a:ext cx="2088232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Encryption</a:t>
              </a:r>
              <a:r>
                <a:rPr lang="de-DE" baseline="-25000" dirty="0" err="1" smtClean="0"/>
                <a:t>sk,b</a:t>
              </a:r>
              <a:endParaRPr lang="de-DE" dirty="0"/>
            </a:p>
          </p:txBody>
        </p:sp>
        <p:cxnSp>
          <p:nvCxnSpPr>
            <p:cNvPr id="38" name="Gerade Verbindung mit Pfeil 37"/>
            <p:cNvCxnSpPr>
              <a:endCxn id="37" idx="0"/>
            </p:cNvCxnSpPr>
            <p:nvPr/>
          </p:nvCxnSpPr>
          <p:spPr>
            <a:xfrm>
              <a:off x="4534202" y="305219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>
            <a:xfrm>
              <a:off x="4174162" y="2703696"/>
              <a:ext cx="60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sk,b</a:t>
              </a:r>
              <a:endParaRPr lang="de-DE" dirty="0"/>
            </a:p>
          </p:txBody>
        </p:sp>
        <p:cxnSp>
          <p:nvCxnSpPr>
            <p:cNvPr id="40" name="Gerade Verbindung mit Pfeil 39"/>
            <p:cNvCxnSpPr/>
            <p:nvPr/>
          </p:nvCxnSpPr>
          <p:spPr>
            <a:xfrm>
              <a:off x="1365850" y="4276328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>
              <a:off x="1365106" y="2764160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/>
            <p:nvPr/>
          </p:nvSpPr>
          <p:spPr>
            <a:xfrm>
              <a:off x="1151620" y="2394828"/>
              <a:ext cx="428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pk</a:t>
              </a:r>
              <a:endParaRPr lang="de-DE" dirty="0"/>
            </a:p>
          </p:txBody>
        </p:sp>
        <p:cxnSp>
          <p:nvCxnSpPr>
            <p:cNvPr id="43" name="Gerade Verbindung mit Pfeil 42"/>
            <p:cNvCxnSpPr>
              <a:stCxn id="36" idx="3"/>
            </p:cNvCxnSpPr>
            <p:nvPr/>
          </p:nvCxnSpPr>
          <p:spPr>
            <a:xfrm flipV="1">
              <a:off x="1938805" y="3772272"/>
              <a:ext cx="1551281" cy="26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>
              <a:stCxn id="37" idx="1"/>
            </p:cNvCxnSpPr>
            <p:nvPr/>
          </p:nvCxnSpPr>
          <p:spPr>
            <a:xfrm flipH="1">
              <a:off x="1938805" y="3952292"/>
              <a:ext cx="15512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/>
            <p:cNvSpPr txBox="1"/>
            <p:nvPr/>
          </p:nvSpPr>
          <p:spPr>
            <a:xfrm>
              <a:off x="2265950" y="3340224"/>
              <a:ext cx="804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</a:t>
              </a:r>
              <a:r>
                <a:rPr lang="de-DE" baseline="-25000" dirty="0" smtClean="0"/>
                <a:t>0</a:t>
              </a:r>
              <a:r>
                <a:rPr lang="de-DE" dirty="0" smtClean="0"/>
                <a:t>,m</a:t>
              </a:r>
              <a:r>
                <a:rPr lang="de-DE" baseline="-25000" dirty="0" smtClean="0"/>
                <a:t>1</a:t>
              </a:r>
              <a:endParaRPr lang="de-DE" dirty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2481974" y="3906996"/>
              <a:ext cx="385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c</a:t>
              </a:r>
              <a:r>
                <a:rPr lang="de-DE" baseline="-25000" dirty="0" err="1" smtClean="0"/>
                <a:t>b</a:t>
              </a:r>
              <a:endParaRPr lang="de-DE" dirty="0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208584" y="485239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</a:t>
              </a:r>
              <a:endParaRPr lang="de-DE" dirty="0"/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575556" y="5265204"/>
            <a:ext cx="7032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Solution: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messages</a:t>
            </a:r>
            <a:r>
              <a:rPr lang="de-DE" dirty="0" smtClean="0"/>
              <a:t> </a:t>
            </a:r>
            <a:r>
              <a:rPr lang="de-DE" dirty="0" err="1" smtClean="0"/>
              <a:t>contain</a:t>
            </a:r>
            <a:r>
              <a:rPr lang="de-DE" dirty="0" smtClean="0"/>
              <a:t> </a:t>
            </a:r>
            <a:r>
              <a:rPr lang="de-DE" dirty="0" err="1" smtClean="0"/>
              <a:t>entropy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encryptions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indistinguishable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118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DPKE </a:t>
            </a:r>
            <a:r>
              <a:rPr lang="de-DE" dirty="0" err="1" smtClean="0"/>
              <a:t>security</a:t>
            </a:r>
            <a:endParaRPr lang="de-DE" dirty="0"/>
          </a:p>
        </p:txBody>
      </p:sp>
      <p:grpSp>
        <p:nvGrpSpPr>
          <p:cNvPr id="18" name="Gruppierung 17"/>
          <p:cNvGrpSpPr/>
          <p:nvPr/>
        </p:nvGrpSpPr>
        <p:grpSpPr>
          <a:xfrm>
            <a:off x="6283040" y="1596946"/>
            <a:ext cx="2662502" cy="2673588"/>
            <a:chOff x="5077850" y="1844824"/>
            <a:chExt cx="2662502" cy="2673588"/>
          </a:xfrm>
        </p:grpSpPr>
        <p:sp>
          <p:nvSpPr>
            <p:cNvPr id="19" name="Textfeld 18"/>
            <p:cNvSpPr txBox="1"/>
            <p:nvPr/>
          </p:nvSpPr>
          <p:spPr>
            <a:xfrm>
              <a:off x="5481352" y="1844824"/>
              <a:ext cx="218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Deterministic</a:t>
              </a:r>
              <a:r>
                <a:rPr lang="de-DE" b="1" dirty="0" smtClean="0"/>
                <a:t> PKE</a:t>
              </a:r>
              <a:endParaRPr lang="de-DE" b="1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580112" y="2564408"/>
              <a:ext cx="212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     m       m</a:t>
              </a:r>
              <a:r>
                <a:rPr lang="de-DE" baseline="-25000" dirty="0" smtClean="0"/>
                <a:t>  </a:t>
              </a:r>
              <a:r>
                <a:rPr lang="de-DE" dirty="0" smtClean="0"/>
                <a:t>    m</a:t>
              </a:r>
              <a:endParaRPr lang="de-DE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5580112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141492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696236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7272300" y="3284984"/>
              <a:ext cx="468052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077850" y="3347700"/>
              <a:ext cx="428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pk</a:t>
              </a:r>
              <a:endParaRPr lang="de-DE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688124" y="4149080"/>
              <a:ext cx="1928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      c</a:t>
              </a:r>
              <a:r>
                <a:rPr lang="de-DE" baseline="-25000" dirty="0"/>
                <a:t> </a:t>
              </a:r>
              <a:r>
                <a:rPr lang="de-DE" dirty="0" smtClean="0"/>
                <a:t>      c</a:t>
              </a:r>
              <a:r>
                <a:rPr lang="de-DE" baseline="-25000" dirty="0"/>
                <a:t> </a:t>
              </a:r>
              <a:r>
                <a:rPr lang="de-DE" baseline="-25000" dirty="0" smtClean="0"/>
                <a:t> </a:t>
              </a:r>
              <a:r>
                <a:rPr lang="de-DE" dirty="0" smtClean="0"/>
                <a:t>      c</a:t>
              </a:r>
              <a:endParaRPr lang="de-DE" dirty="0"/>
            </a:p>
          </p:txBody>
        </p:sp>
        <p:cxnSp>
          <p:nvCxnSpPr>
            <p:cNvPr id="27" name="Gerade Verbindung mit Pfeil 26"/>
            <p:cNvCxnSpPr>
              <a:endCxn id="21" idx="0"/>
            </p:cNvCxnSpPr>
            <p:nvPr/>
          </p:nvCxnSpPr>
          <p:spPr>
            <a:xfrm>
              <a:off x="5814138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6912260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7488324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5825840" y="3742184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6283040" y="2933740"/>
              <a:ext cx="0" cy="351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>
              <a:off x="6372200" y="3775968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>
              <a:off x="6912260" y="3775968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>
              <a:off x="7499028" y="3775968"/>
              <a:ext cx="0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Bild 35" descr="Eva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2" y="4120108"/>
            <a:ext cx="1185023" cy="1002807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3176708" y="2733380"/>
            <a:ext cx="2088232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Encryption</a:t>
            </a:r>
            <a:r>
              <a:rPr lang="de-DE" baseline="-25000" dirty="0" err="1" smtClean="0"/>
              <a:t>sk,b</a:t>
            </a:r>
            <a:endParaRPr lang="de-DE" dirty="0"/>
          </a:p>
        </p:txBody>
      </p:sp>
      <p:cxnSp>
        <p:nvCxnSpPr>
          <p:cNvPr id="38" name="Gerade Verbindung mit Pfeil 37"/>
          <p:cNvCxnSpPr>
            <a:endCxn id="37" idx="0"/>
          </p:cNvCxnSpPr>
          <p:nvPr/>
        </p:nvCxnSpPr>
        <p:spPr>
          <a:xfrm>
            <a:off x="4220824" y="215731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3860784" y="1808820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sk,b</a:t>
            </a:r>
            <a:endParaRPr lang="de-DE" dirty="0"/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1475656" y="51094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296040" y="4761148"/>
            <a:ext cx="5422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304660" y="4391816"/>
            <a:ext cx="4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pk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952572" y="2814761"/>
            <a:ext cx="83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</a:t>
            </a:r>
            <a:r>
              <a:rPr lang="de-DE" baseline="-25000" dirty="0" smtClean="0"/>
              <a:t>0</a:t>
            </a:r>
            <a:r>
              <a:rPr lang="de-DE" dirty="0" smtClean="0"/>
              <a:t>,</a:t>
            </a:r>
            <a:r>
              <a:rPr lang="de-DE" b="1" dirty="0" smtClean="0"/>
              <a:t>m</a:t>
            </a:r>
            <a:r>
              <a:rPr lang="de-DE" baseline="-25000" dirty="0" smtClean="0"/>
              <a:t>1</a:t>
            </a:r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>
            <a:off x="2848833" y="4473116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</a:t>
            </a:r>
            <a:r>
              <a:rPr lang="de-DE" baseline="-25000" dirty="0" err="1" smtClean="0"/>
              <a:t>b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1318390" y="56855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pic>
        <p:nvPicPr>
          <p:cNvPr id="48" name="Bild 47" descr="Eva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2" y="2422907"/>
            <a:ext cx="1185023" cy="1002807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1952572" y="3184093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>
            <a:stCxn id="37" idx="2"/>
          </p:cNvCxnSpPr>
          <p:nvPr/>
        </p:nvCxnSpPr>
        <p:spPr>
          <a:xfrm rot="5400000">
            <a:off x="2356200" y="2977824"/>
            <a:ext cx="1460996" cy="22682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uppierung 51"/>
          <p:cNvGrpSpPr/>
          <p:nvPr/>
        </p:nvGrpSpPr>
        <p:grpSpPr>
          <a:xfrm>
            <a:off x="2627784" y="3184093"/>
            <a:ext cx="5499849" cy="2571706"/>
            <a:chOff x="2627784" y="3184093"/>
            <a:chExt cx="5499849" cy="2571706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2627784" y="3184093"/>
              <a:ext cx="3060340" cy="1938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4801081" y="5109468"/>
              <a:ext cx="3326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de-DE" dirty="0" err="1" smtClean="0"/>
                <a:t>Vectors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same </a:t>
              </a:r>
              <a:r>
                <a:rPr lang="de-DE" dirty="0" err="1" smtClean="0"/>
                <a:t>length</a:t>
              </a:r>
              <a:endParaRPr lang="de-DE" dirty="0" smtClean="0"/>
            </a:p>
            <a:p>
              <a:pPr marL="285750" indent="-285750">
                <a:buFont typeface="Arial"/>
                <a:buChar char="•"/>
              </a:pPr>
              <a:r>
                <a:rPr lang="de-DE" dirty="0" err="1" smtClean="0"/>
                <a:t>Each</a:t>
              </a:r>
              <a:r>
                <a:rPr lang="de-DE" dirty="0" smtClean="0"/>
                <a:t> </a:t>
              </a:r>
              <a:r>
                <a:rPr lang="de-DE" dirty="0" err="1" smtClean="0"/>
                <a:t>value</a:t>
              </a:r>
              <a:r>
                <a:rPr lang="de-DE" dirty="0" smtClean="0"/>
                <a:t> </a:t>
              </a:r>
              <a:r>
                <a:rPr lang="de-DE" dirty="0" err="1" smtClean="0"/>
                <a:t>has</a:t>
              </a:r>
              <a:r>
                <a:rPr lang="de-DE" dirty="0" smtClean="0"/>
                <a:t> min-</a:t>
              </a:r>
              <a:r>
                <a:rPr lang="de-DE" dirty="0" err="1" smtClean="0"/>
                <a:t>entropy</a:t>
              </a:r>
              <a:endParaRPr lang="de-DE" dirty="0"/>
            </a:p>
          </p:txBody>
        </p:sp>
      </p:grpSp>
      <p:cxnSp>
        <p:nvCxnSpPr>
          <p:cNvPr id="15" name="Gerade Verbindung 14"/>
          <p:cNvCxnSpPr/>
          <p:nvPr/>
        </p:nvCxnSpPr>
        <p:spPr>
          <a:xfrm>
            <a:off x="143508" y="3901202"/>
            <a:ext cx="36004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2582159" y="3934986"/>
            <a:ext cx="44166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85912" y="3713004"/>
            <a:ext cx="209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782543" y="2685862"/>
            <a:ext cx="5760546" cy="24236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Challenge</a:t>
            </a:r>
            <a:r>
              <a:rPr lang="de-DE" sz="2400" dirty="0" smtClean="0"/>
              <a:t>: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err="1" smtClean="0"/>
              <a:t>schemes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every</a:t>
            </a:r>
            <a:r>
              <a:rPr lang="de-DE" sz="2400" dirty="0" smtClean="0"/>
              <a:t> </a:t>
            </a:r>
            <a:r>
              <a:rPr lang="de-DE" sz="2400" dirty="0" err="1" smtClean="0"/>
              <a:t>plaintext</a:t>
            </a:r>
            <a:r>
              <a:rPr lang="de-DE" sz="2400" dirty="0" smtClean="0"/>
              <a:t> </a:t>
            </a:r>
            <a:r>
              <a:rPr lang="de-DE" sz="2400" dirty="0" err="1" smtClean="0"/>
              <a:t>has</a:t>
            </a:r>
            <a:r>
              <a:rPr lang="de-DE" sz="2400" dirty="0" smtClean="0"/>
              <a:t> high min-</a:t>
            </a:r>
            <a:r>
              <a:rPr lang="de-DE" sz="2400" dirty="0" err="1" smtClean="0"/>
              <a:t>entropy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conditioned</a:t>
            </a:r>
            <a:r>
              <a:rPr lang="de-DE" sz="2400" dirty="0" smtClean="0"/>
              <a:t> on all </a:t>
            </a:r>
            <a:r>
              <a:rPr lang="de-DE" sz="2400" dirty="0" err="1" smtClean="0"/>
              <a:t>previous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591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Framework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Programming</a:t>
            </a:r>
            <a:r>
              <a:rPr lang="de-DE" sz="2400" dirty="0" smtClean="0"/>
              <a:t> Model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large </a:t>
            </a:r>
            <a:r>
              <a:rPr lang="de-DE" sz="2400" dirty="0" err="1" smtClean="0"/>
              <a:t>datasets</a:t>
            </a:r>
            <a:r>
              <a:rPr lang="de-DE" sz="2400" dirty="0" smtClean="0"/>
              <a:t> in parallel</a:t>
            </a:r>
            <a:endParaRPr lang="de-DE" sz="2400" dirty="0"/>
          </a:p>
        </p:txBody>
      </p:sp>
      <p:pic>
        <p:nvPicPr>
          <p:cNvPr id="6" name="Bild 5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72" y="2718160"/>
            <a:ext cx="469682" cy="729320"/>
          </a:xfrm>
          <a:prstGeom prst="rect">
            <a:avLst/>
          </a:prstGeom>
        </p:spPr>
      </p:pic>
      <p:pic>
        <p:nvPicPr>
          <p:cNvPr id="7" name="Bild 6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72" y="3654264"/>
            <a:ext cx="469682" cy="729320"/>
          </a:xfrm>
          <a:prstGeom prst="rect">
            <a:avLst/>
          </a:prstGeom>
        </p:spPr>
      </p:pic>
      <p:pic>
        <p:nvPicPr>
          <p:cNvPr id="8" name="Bild 7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4662376"/>
            <a:ext cx="469682" cy="729320"/>
          </a:xfrm>
          <a:prstGeom prst="rect">
            <a:avLst/>
          </a:prstGeom>
        </p:spPr>
      </p:pic>
      <p:pic>
        <p:nvPicPr>
          <p:cNvPr id="9" name="Picture 2" descr="http://openclipart.org/image/800px/svg_to_png/94723/d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37012"/>
            <a:ext cx="897262" cy="9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>
            <a:endCxn id="6" idx="1"/>
          </p:cNvCxnSpPr>
          <p:nvPr/>
        </p:nvCxnSpPr>
        <p:spPr>
          <a:xfrm flipV="1">
            <a:off x="1221112" y="3082820"/>
            <a:ext cx="1275260" cy="571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9" idx="3"/>
            <a:endCxn id="7" idx="1"/>
          </p:cNvCxnSpPr>
          <p:nvPr/>
        </p:nvCxnSpPr>
        <p:spPr>
          <a:xfrm flipV="1">
            <a:off x="1221112" y="4018924"/>
            <a:ext cx="1275260" cy="15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endCxn id="8" idx="1"/>
          </p:cNvCxnSpPr>
          <p:nvPr/>
        </p:nvCxnSpPr>
        <p:spPr>
          <a:xfrm>
            <a:off x="1221112" y="4383584"/>
            <a:ext cx="1298660" cy="643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35" y="2975744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31" y="3834665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50" y="4627443"/>
            <a:ext cx="399593" cy="3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2"/>
          <p:cNvSpPr/>
          <p:nvPr/>
        </p:nvSpPr>
        <p:spPr>
          <a:xfrm>
            <a:off x="4283968" y="2718160"/>
            <a:ext cx="576064" cy="2871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>
            <a:stCxn id="7" idx="3"/>
          </p:cNvCxnSpPr>
          <p:nvPr/>
        </p:nvCxnSpPr>
        <p:spPr>
          <a:xfrm flipV="1">
            <a:off x="2966054" y="3248980"/>
            <a:ext cx="1317914" cy="769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6" idx="3"/>
          </p:cNvCxnSpPr>
          <p:nvPr/>
        </p:nvCxnSpPr>
        <p:spPr>
          <a:xfrm flipV="1">
            <a:off x="2966054" y="2975744"/>
            <a:ext cx="1317914" cy="107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6" idx="3"/>
          </p:cNvCxnSpPr>
          <p:nvPr/>
        </p:nvCxnSpPr>
        <p:spPr>
          <a:xfrm>
            <a:off x="2966054" y="3082820"/>
            <a:ext cx="1317914" cy="454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3"/>
          </p:cNvCxnSpPr>
          <p:nvPr/>
        </p:nvCxnSpPr>
        <p:spPr>
          <a:xfrm>
            <a:off x="2966054" y="3082820"/>
            <a:ext cx="131791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7" idx="3"/>
          </p:cNvCxnSpPr>
          <p:nvPr/>
        </p:nvCxnSpPr>
        <p:spPr>
          <a:xfrm>
            <a:off x="2966054" y="4018924"/>
            <a:ext cx="13179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8" idx="3"/>
          </p:cNvCxnSpPr>
          <p:nvPr/>
        </p:nvCxnSpPr>
        <p:spPr>
          <a:xfrm flipV="1">
            <a:off x="2989454" y="4531912"/>
            <a:ext cx="1294514" cy="495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Bild 39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9" y="2683227"/>
            <a:ext cx="469682" cy="729320"/>
          </a:xfrm>
          <a:prstGeom prst="rect">
            <a:avLst/>
          </a:prstGeom>
        </p:spPr>
      </p:pic>
      <p:pic>
        <p:nvPicPr>
          <p:cNvPr id="41" name="Bild 40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9" y="3619331"/>
            <a:ext cx="469682" cy="729320"/>
          </a:xfrm>
          <a:prstGeom prst="rect">
            <a:avLst/>
          </a:prstGeom>
        </p:spPr>
      </p:pic>
      <p:pic>
        <p:nvPicPr>
          <p:cNvPr id="42" name="Bild 41" descr="ser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09" y="4627443"/>
            <a:ext cx="469682" cy="729320"/>
          </a:xfrm>
          <a:prstGeom prst="rect">
            <a:avLst/>
          </a:prstGeom>
        </p:spPr>
      </p:pic>
      <p:cxnSp>
        <p:nvCxnSpPr>
          <p:cNvPr id="43" name="Gerade Verbindung mit Pfeil 42"/>
          <p:cNvCxnSpPr>
            <a:endCxn id="40" idx="1"/>
          </p:cNvCxnSpPr>
          <p:nvPr/>
        </p:nvCxnSpPr>
        <p:spPr>
          <a:xfrm flipV="1">
            <a:off x="4860032" y="3047887"/>
            <a:ext cx="1873077" cy="107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23" idx="3"/>
            <a:endCxn id="41" idx="1"/>
          </p:cNvCxnSpPr>
          <p:nvPr/>
        </p:nvCxnSpPr>
        <p:spPr>
          <a:xfrm flipV="1">
            <a:off x="4860032" y="3983991"/>
            <a:ext cx="1873077" cy="169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endCxn id="42" idx="1"/>
          </p:cNvCxnSpPr>
          <p:nvPr/>
        </p:nvCxnSpPr>
        <p:spPr>
          <a:xfrm flipV="1">
            <a:off x="4860032" y="4992103"/>
            <a:ext cx="1896477" cy="16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42" idx="3"/>
          </p:cNvCxnSpPr>
          <p:nvPr/>
        </p:nvCxnSpPr>
        <p:spPr>
          <a:xfrm>
            <a:off x="7226191" y="4992103"/>
            <a:ext cx="6186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41" idx="3"/>
          </p:cNvCxnSpPr>
          <p:nvPr/>
        </p:nvCxnSpPr>
        <p:spPr>
          <a:xfrm>
            <a:off x="7202791" y="3983991"/>
            <a:ext cx="6420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40" idx="3"/>
          </p:cNvCxnSpPr>
          <p:nvPr/>
        </p:nvCxnSpPr>
        <p:spPr>
          <a:xfrm>
            <a:off x="7202791" y="3047887"/>
            <a:ext cx="6420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8030863" y="3060457"/>
            <a:ext cx="615553" cy="194800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sz="2800" dirty="0" smtClean="0"/>
              <a:t>ERGEBNIS</a:t>
            </a:r>
            <a:endParaRPr lang="de-DE" sz="2800" dirty="0"/>
          </a:p>
        </p:txBody>
      </p:sp>
      <p:sp>
        <p:nvSpPr>
          <p:cNvPr id="62" name="Textfeld 61"/>
          <p:cNvSpPr txBox="1"/>
          <p:nvPr/>
        </p:nvSpPr>
        <p:spPr>
          <a:xfrm>
            <a:off x="250825" y="4477710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Data</a:t>
            </a:r>
            <a:endParaRPr lang="de-DE" dirty="0"/>
          </a:p>
        </p:txBody>
      </p:sp>
      <p:sp>
        <p:nvSpPr>
          <p:cNvPr id="63" name="Textfeld 62"/>
          <p:cNvSpPr txBox="1"/>
          <p:nvPr/>
        </p:nvSpPr>
        <p:spPr>
          <a:xfrm>
            <a:off x="3599892" y="5723493"/>
            <a:ext cx="17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Interim Storage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6133192" y="5465286"/>
            <a:ext cx="171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Reduce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2016124" y="5465286"/>
            <a:ext cx="13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Map</a:t>
            </a:r>
            <a:r>
              <a:rPr lang="de-DE" dirty="0" smtClean="0"/>
              <a:t>-Phase</a:t>
            </a:r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 rot="21351184">
            <a:off x="2896646" y="2629845"/>
            <a:ext cx="136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key</a:t>
            </a:r>
            <a:r>
              <a:rPr lang="de-DE" dirty="0" smtClean="0"/>
              <a:t>, </a:t>
            </a:r>
            <a:r>
              <a:rPr lang="de-DE" dirty="0" err="1" smtClean="0"/>
              <a:t>value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 rot="21445052">
            <a:off x="4834785" y="2716876"/>
            <a:ext cx="187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key</a:t>
            </a:r>
            <a:r>
              <a:rPr lang="de-DE" dirty="0" smtClean="0"/>
              <a:t>, List(</a:t>
            </a:r>
            <a:r>
              <a:rPr lang="de-DE" dirty="0" err="1" smtClean="0"/>
              <a:t>value</a:t>
            </a:r>
            <a:r>
              <a:rPr lang="de-DE" dirty="0" smtClean="0"/>
              <a:t>))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0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overall plan </a:t>
            </a:r>
            <a:endParaRPr lang="en-US" dirty="0"/>
          </a:p>
        </p:txBody>
      </p:sp>
      <p:sp>
        <p:nvSpPr>
          <p:cNvPr id="4" name="Abgerundetes Rechteck 3"/>
          <p:cNvSpPr/>
          <p:nvPr/>
        </p:nvSpPr>
        <p:spPr>
          <a:xfrm>
            <a:off x="863588" y="2060848"/>
            <a:ext cx="2700300" cy="15481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General</a:t>
            </a:r>
          </a:p>
          <a:p>
            <a:pPr algn="ctr"/>
            <a:r>
              <a:rPr lang="de-DE" sz="2800" dirty="0" smtClean="0"/>
              <a:t>Solution</a:t>
            </a:r>
            <a:endParaRPr lang="en-US" sz="2800" dirty="0"/>
          </a:p>
        </p:txBody>
      </p:sp>
      <p:sp>
        <p:nvSpPr>
          <p:cNvPr id="5" name="Abgerundetes Rechteck 4"/>
          <p:cNvSpPr/>
          <p:nvPr/>
        </p:nvSpPr>
        <p:spPr>
          <a:xfrm>
            <a:off x="5220072" y="4113076"/>
            <a:ext cx="2700300" cy="15481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/>
              <a:t>Specialized</a:t>
            </a:r>
            <a:r>
              <a:rPr lang="de-DE" sz="2800" dirty="0" smtClean="0"/>
              <a:t>, </a:t>
            </a:r>
            <a:r>
              <a:rPr lang="de-DE" sz="2800" dirty="0" err="1" smtClean="0"/>
              <a:t>Efficient</a:t>
            </a:r>
            <a:endParaRPr lang="de-DE" sz="2800" dirty="0" smtClean="0"/>
          </a:p>
          <a:p>
            <a:pPr algn="ctr"/>
            <a:r>
              <a:rPr lang="de-DE" sz="2800" dirty="0" smtClean="0"/>
              <a:t>Solutions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575556" y="4005064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homomorphic</a:t>
            </a:r>
            <a:r>
              <a:rPr lang="de-DE" dirty="0" smtClean="0"/>
              <a:t> </a:t>
            </a:r>
            <a:r>
              <a:rPr lang="de-DE" dirty="0" err="1" smtClean="0"/>
              <a:t>encryption</a:t>
            </a:r>
            <a:r>
              <a:rPr lang="de-DE" dirty="0" smtClean="0"/>
              <a:t>,</a:t>
            </a:r>
          </a:p>
          <a:p>
            <a:pPr algn="ctr"/>
            <a:r>
              <a:rPr lang="de-DE" b="1" dirty="0" err="1" smtClean="0"/>
              <a:t>code</a:t>
            </a:r>
            <a:r>
              <a:rPr lang="de-DE" b="1" dirty="0" smtClean="0"/>
              <a:t> </a:t>
            </a:r>
            <a:r>
              <a:rPr lang="de-DE" b="1" dirty="0" err="1" smtClean="0"/>
              <a:t>obfuscation</a:t>
            </a:r>
            <a:r>
              <a:rPr lang="de-DE" dirty="0" smtClean="0"/>
              <a:t>,…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700836" y="3104964"/>
            <a:ext cx="373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Deterministic</a:t>
            </a:r>
            <a:r>
              <a:rPr lang="de-DE" dirty="0" smtClean="0"/>
              <a:t> Encryption,</a:t>
            </a:r>
          </a:p>
          <a:p>
            <a:pPr algn="ctr"/>
            <a:r>
              <a:rPr lang="de-DE" dirty="0" err="1" smtClean="0"/>
              <a:t>Specialized</a:t>
            </a:r>
            <a:r>
              <a:rPr lang="de-DE" dirty="0" smtClean="0"/>
              <a:t> </a:t>
            </a:r>
            <a:r>
              <a:rPr lang="de-DE" dirty="0" err="1" smtClean="0"/>
              <a:t>Signature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,…</a:t>
            </a:r>
            <a:endParaRPr lang="en-US" dirty="0"/>
          </a:p>
        </p:txBody>
      </p:sp>
      <p:sp>
        <p:nvSpPr>
          <p:cNvPr id="9" name="Abgerundetes Rechteck 8"/>
          <p:cNvSpPr/>
          <p:nvPr/>
        </p:nvSpPr>
        <p:spPr>
          <a:xfrm>
            <a:off x="863588" y="2060848"/>
            <a:ext cx="2700300" cy="15481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General</a:t>
            </a:r>
          </a:p>
          <a:p>
            <a:pPr algn="ctr"/>
            <a:r>
              <a:rPr lang="de-DE" sz="2800" dirty="0" smtClean="0"/>
              <a:t>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51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lke 4"/>
          <p:cNvSpPr/>
          <p:nvPr/>
        </p:nvSpPr>
        <p:spPr>
          <a:xfrm>
            <a:off x="2593331" y="1416122"/>
            <a:ext cx="4927002" cy="318202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Big Data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2934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88950"/>
            <a:ext cx="8640638" cy="838200"/>
          </a:xfrm>
        </p:spPr>
        <p:txBody>
          <a:bodyPr/>
          <a:lstStyle/>
          <a:p>
            <a:r>
              <a:rPr lang="de-DE" dirty="0" smtClean="0"/>
              <a:t>Code </a:t>
            </a:r>
            <a:r>
              <a:rPr lang="de-DE" dirty="0" err="1" smtClean="0"/>
              <a:t>Obfuscation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sz="2000" dirty="0" smtClean="0"/>
              <a:t>The Software Engineering View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26822"/>
            <a:ext cx="7547756" cy="3773878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4608004" y="2456892"/>
            <a:ext cx="4150208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 smtClean="0"/>
              <a:t>Obfuscation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a </a:t>
            </a:r>
            <a:r>
              <a:rPr lang="de-DE" sz="2000" b="1" dirty="0" err="1" smtClean="0"/>
              <a:t>heuristic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makes</a:t>
            </a:r>
            <a:r>
              <a:rPr lang="de-DE" sz="2000" dirty="0" smtClean="0"/>
              <a:t> </a:t>
            </a:r>
            <a:r>
              <a:rPr lang="de-DE" sz="2000" dirty="0" err="1" smtClean="0"/>
              <a:t>reverse</a:t>
            </a:r>
            <a:r>
              <a:rPr lang="de-DE" sz="2000" dirty="0" smtClean="0"/>
              <a:t> </a:t>
            </a:r>
            <a:r>
              <a:rPr lang="de-DE" sz="2000" dirty="0" err="1" smtClean="0"/>
              <a:t>engineering</a:t>
            </a:r>
            <a:r>
              <a:rPr lang="de-DE" sz="2000" dirty="0" smtClean="0"/>
              <a:t> </a:t>
            </a:r>
            <a:r>
              <a:rPr lang="de-DE" sz="2000" b="1" dirty="0" err="1" smtClean="0"/>
              <a:t>hard</a:t>
            </a:r>
            <a:r>
              <a:rPr lang="de-DE" sz="2000" dirty="0" smtClean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842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Provable</a:t>
            </a:r>
            <a:r>
              <a:rPr lang="de-DE" dirty="0" smtClean="0"/>
              <a:t> Security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54696" y="2924944"/>
            <a:ext cx="6787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Thm</a:t>
            </a:r>
            <a:r>
              <a:rPr lang="de-DE" sz="2400" dirty="0" smtClean="0"/>
              <a:t>: 	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366FF"/>
                </a:solidFill>
              </a:rPr>
              <a:t>assumption</a:t>
            </a:r>
            <a:r>
              <a:rPr lang="de-DE" sz="2400" dirty="0" smtClean="0">
                <a:solidFill>
                  <a:srgbClr val="3366FF"/>
                </a:solidFill>
              </a:rPr>
              <a:t> X</a:t>
            </a:r>
            <a:r>
              <a:rPr lang="de-DE" sz="2400" dirty="0" smtClean="0"/>
              <a:t> </a:t>
            </a:r>
            <a:r>
              <a:rPr lang="de-DE" sz="2400" dirty="0" err="1" smtClean="0"/>
              <a:t>holds</a:t>
            </a:r>
            <a:r>
              <a:rPr lang="de-DE" sz="2400" dirty="0" smtClean="0"/>
              <a:t>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AF2727"/>
                </a:solidFill>
              </a:rPr>
              <a:t>construction</a:t>
            </a:r>
            <a:r>
              <a:rPr lang="de-DE" sz="2400" dirty="0" smtClean="0">
                <a:solidFill>
                  <a:srgbClr val="AF2727"/>
                </a:solidFill>
              </a:rPr>
              <a:t> O </a:t>
            </a:r>
          </a:p>
          <a:p>
            <a:r>
              <a:rPr lang="de-DE" sz="2400" dirty="0"/>
              <a:t>	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secure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grpSp>
        <p:nvGrpSpPr>
          <p:cNvPr id="14" name="Gruppierung 13"/>
          <p:cNvGrpSpPr/>
          <p:nvPr/>
        </p:nvGrpSpPr>
        <p:grpSpPr>
          <a:xfrm>
            <a:off x="5976156" y="3392996"/>
            <a:ext cx="2789308" cy="940750"/>
            <a:chOff x="5976156" y="3392996"/>
            <a:chExt cx="2789308" cy="940750"/>
          </a:xfrm>
        </p:grpSpPr>
        <p:cxnSp>
          <p:nvCxnSpPr>
            <p:cNvPr id="6" name="Gerade Verbindung 5"/>
            <p:cNvCxnSpPr/>
            <p:nvPr/>
          </p:nvCxnSpPr>
          <p:spPr>
            <a:xfrm>
              <a:off x="6988510" y="3392996"/>
              <a:ext cx="139774" cy="5400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5976156" y="3964414"/>
              <a:ext cx="2789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The </a:t>
              </a:r>
              <a:r>
                <a:rPr lang="de-DE" dirty="0" err="1" smtClean="0"/>
                <a:t>Obfuscation</a:t>
              </a:r>
              <a:r>
                <a:rPr lang="de-DE" dirty="0" smtClean="0"/>
                <a:t> </a:t>
              </a:r>
              <a:r>
                <a:rPr lang="de-DE" dirty="0" err="1" smtClean="0"/>
                <a:t>Scheme</a:t>
              </a:r>
              <a:endParaRPr lang="de-DE" dirty="0"/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1799692" y="2124514"/>
            <a:ext cx="5466623" cy="944446"/>
            <a:chOff x="1799692" y="2124514"/>
            <a:chExt cx="5466623" cy="944446"/>
          </a:xfrm>
        </p:grpSpPr>
        <p:cxnSp>
          <p:nvCxnSpPr>
            <p:cNvPr id="5" name="Gerade Verbindung 4"/>
            <p:cNvCxnSpPr/>
            <p:nvPr/>
          </p:nvCxnSpPr>
          <p:spPr>
            <a:xfrm flipH="1">
              <a:off x="3311860" y="2528900"/>
              <a:ext cx="144016" cy="5400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1799692" y="2124514"/>
              <a:ext cx="5466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 </a:t>
              </a:r>
              <a:r>
                <a:rPr lang="de-DE" dirty="0" err="1" smtClean="0"/>
                <a:t>well</a:t>
              </a:r>
              <a:r>
                <a:rPr lang="de-DE" dirty="0" smtClean="0"/>
                <a:t> </a:t>
              </a:r>
              <a:r>
                <a:rPr lang="de-DE" dirty="0" err="1" smtClean="0"/>
                <a:t>understood</a:t>
              </a:r>
              <a:r>
                <a:rPr lang="de-DE" dirty="0" smtClean="0"/>
                <a:t> </a:t>
              </a:r>
              <a:r>
                <a:rPr lang="de-DE" dirty="0" err="1" smtClean="0"/>
                <a:t>problem</a:t>
              </a:r>
              <a:r>
                <a:rPr lang="de-DE" dirty="0" smtClean="0"/>
                <a:t> </a:t>
              </a:r>
              <a:r>
                <a:rPr lang="de-DE" dirty="0" err="1" smtClean="0"/>
                <a:t>is</a:t>
              </a:r>
              <a:r>
                <a:rPr lang="de-DE" dirty="0" smtClean="0"/>
                <a:t> </a:t>
              </a:r>
              <a:r>
                <a:rPr lang="de-DE" dirty="0" err="1" smtClean="0"/>
                <a:t>difficult</a:t>
              </a:r>
              <a:r>
                <a:rPr lang="de-DE" dirty="0" smtClean="0"/>
                <a:t>: e.g. Factoring</a:t>
              </a:r>
              <a:endParaRPr lang="de-DE" dirty="0"/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500777" y="3755941"/>
            <a:ext cx="4867476" cy="1302531"/>
            <a:chOff x="500777" y="3755941"/>
            <a:chExt cx="4867476" cy="1302531"/>
          </a:xfrm>
        </p:grpSpPr>
        <p:cxnSp>
          <p:nvCxnSpPr>
            <p:cNvPr id="7" name="Gerade Verbindung 6"/>
            <p:cNvCxnSpPr/>
            <p:nvPr/>
          </p:nvCxnSpPr>
          <p:spPr>
            <a:xfrm flipH="1">
              <a:off x="2519772" y="3755941"/>
              <a:ext cx="432048" cy="933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500777" y="4689140"/>
              <a:ext cx="4867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No</a:t>
              </a:r>
              <a:r>
                <a:rPr lang="de-DE" dirty="0" smtClean="0"/>
                <a:t> </a:t>
              </a:r>
              <a:r>
                <a:rPr lang="de-DE" dirty="0" err="1" smtClean="0"/>
                <a:t>adversary</a:t>
              </a:r>
              <a:r>
                <a:rPr lang="de-DE" dirty="0" smtClean="0"/>
                <a:t> </a:t>
              </a:r>
              <a:r>
                <a:rPr lang="de-DE" dirty="0" err="1" smtClean="0"/>
                <a:t>can</a:t>
              </a:r>
              <a:r>
                <a:rPr lang="de-DE" dirty="0" smtClean="0"/>
                <a:t> </a:t>
              </a:r>
              <a:r>
                <a:rPr lang="de-DE" dirty="0" err="1" smtClean="0"/>
                <a:t>win</a:t>
              </a:r>
              <a:r>
                <a:rPr lang="de-DE" dirty="0" smtClean="0"/>
                <a:t> a </a:t>
              </a:r>
              <a:r>
                <a:rPr lang="de-DE" b="1" dirty="0" err="1" smtClean="0"/>
                <a:t>well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specified</a:t>
              </a:r>
              <a:r>
                <a:rPr lang="de-DE" dirty="0" smtClean="0"/>
                <a:t> </a:t>
              </a:r>
              <a:r>
                <a:rPr lang="de-DE" dirty="0" err="1" smtClean="0"/>
                <a:t>game</a:t>
              </a:r>
              <a:r>
                <a:rPr lang="de-DE" dirty="0" smtClean="0"/>
                <a:t>.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731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lkenförmige Legende 6"/>
          <p:cNvSpPr/>
          <p:nvPr/>
        </p:nvSpPr>
        <p:spPr>
          <a:xfrm>
            <a:off x="4572000" y="5137817"/>
            <a:ext cx="911290" cy="523431"/>
          </a:xfrm>
          <a:prstGeom prst="cloudCallout">
            <a:avLst>
              <a:gd name="adj1" fmla="val -54280"/>
              <a:gd name="adj2" fmla="val 7948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88950"/>
            <a:ext cx="7056462" cy="838200"/>
          </a:xfrm>
        </p:spPr>
        <p:txBody>
          <a:bodyPr/>
          <a:lstStyle/>
          <a:p>
            <a:r>
              <a:rPr lang="de-DE" dirty="0" smtClean="0"/>
              <a:t>VBB – </a:t>
            </a:r>
            <a:r>
              <a:rPr lang="de-DE" dirty="0" err="1" smtClean="0"/>
              <a:t>Obfuscation</a:t>
            </a:r>
            <a:r>
              <a:rPr lang="de-DE" dirty="0" smtClean="0"/>
              <a:t> (Virtual Black-Box)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8970" y="2026498"/>
            <a:ext cx="1701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every</a:t>
            </a:r>
            <a:endParaRPr lang="de-DE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3163124" y="2045522"/>
            <a:ext cx="232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there</a:t>
            </a:r>
            <a:r>
              <a:rPr lang="de-DE" sz="2800" dirty="0" smtClean="0"/>
              <a:t> </a:t>
            </a:r>
            <a:r>
              <a:rPr lang="de-DE" sz="2800" dirty="0" err="1" smtClean="0"/>
              <a:t>exists</a:t>
            </a:r>
            <a:r>
              <a:rPr lang="de-DE" sz="2800" dirty="0" smtClean="0"/>
              <a:t> a</a:t>
            </a:r>
            <a:endParaRPr lang="de-DE" sz="2800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2077217" y="3700857"/>
            <a:ext cx="513224" cy="535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2257237" y="3876231"/>
            <a:ext cx="513224" cy="535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240052" y="4722319"/>
            <a:ext cx="1227239" cy="415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5004048" y="4722319"/>
            <a:ext cx="1260140" cy="415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748408" y="2965594"/>
            <a:ext cx="829431" cy="735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3" name="Bild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57" y="3173974"/>
            <a:ext cx="608334" cy="363038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3005779" y="4306820"/>
            <a:ext cx="2477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Indistinguishable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output</a:t>
            </a:r>
            <a:endParaRPr lang="de-DE" sz="2400" dirty="0"/>
          </a:p>
        </p:txBody>
      </p:sp>
      <p:sp>
        <p:nvSpPr>
          <p:cNvPr id="25" name="Rechteck 24"/>
          <p:cNvSpPr/>
          <p:nvPr/>
        </p:nvSpPr>
        <p:spPr>
          <a:xfrm>
            <a:off x="7123865" y="4032475"/>
            <a:ext cx="1660603" cy="1517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86" y="4592337"/>
            <a:ext cx="551558" cy="492847"/>
          </a:xfrm>
          <a:prstGeom prst="rect">
            <a:avLst/>
          </a:prstGeom>
        </p:spPr>
      </p:pic>
      <p:pic>
        <p:nvPicPr>
          <p:cNvPr id="27" name="Bild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23" y="4467026"/>
            <a:ext cx="985860" cy="670791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4025588" y="2726754"/>
            <a:ext cx="4758880" cy="1149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An </a:t>
            </a:r>
            <a:r>
              <a:rPr lang="de-DE" sz="2400" dirty="0" err="1" smtClean="0"/>
              <a:t>adversary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do so </a:t>
            </a:r>
            <a:r>
              <a:rPr lang="de-DE" sz="2400" dirty="0" err="1" smtClean="0"/>
              <a:t>much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oracle</a:t>
            </a:r>
            <a:r>
              <a:rPr lang="de-DE" sz="2400" dirty="0" smtClean="0"/>
              <a:t> </a:t>
            </a:r>
            <a:r>
              <a:rPr lang="de-DE" sz="2400" dirty="0" err="1" smtClean="0"/>
              <a:t>access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pic>
        <p:nvPicPr>
          <p:cNvPr id="31" name="Bild 30" descr="Eva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97" y="4351380"/>
            <a:ext cx="909268" cy="786437"/>
          </a:xfrm>
          <a:prstGeom prst="rect">
            <a:avLst/>
          </a:prstGeom>
        </p:spPr>
      </p:pic>
      <p:pic>
        <p:nvPicPr>
          <p:cNvPr id="32" name="Bild 31" descr="Eva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7" y="1798465"/>
            <a:ext cx="909268" cy="786437"/>
          </a:xfrm>
          <a:prstGeom prst="rect">
            <a:avLst/>
          </a:prstGeom>
        </p:spPr>
      </p:pic>
      <p:pic>
        <p:nvPicPr>
          <p:cNvPr id="33" name="Bild 32" descr="Eva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09220"/>
            <a:ext cx="909268" cy="786437"/>
          </a:xfrm>
          <a:prstGeom prst="rect">
            <a:avLst/>
          </a:prstGeom>
        </p:spPr>
      </p:pic>
      <p:pic>
        <p:nvPicPr>
          <p:cNvPr id="6" name="Bild 5" descr="simula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90" y="1923569"/>
            <a:ext cx="699502" cy="648745"/>
          </a:xfrm>
          <a:prstGeom prst="rect">
            <a:avLst/>
          </a:prstGeom>
        </p:spPr>
      </p:pic>
      <p:pic>
        <p:nvPicPr>
          <p:cNvPr id="34" name="Bild 33" descr="simula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15" y="4306820"/>
            <a:ext cx="699502" cy="6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5112060" y="1880828"/>
            <a:ext cx="1188132" cy="8280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88950"/>
            <a:ext cx="7056462" cy="838200"/>
          </a:xfrm>
        </p:spPr>
        <p:txBody>
          <a:bodyPr/>
          <a:lstStyle/>
          <a:p>
            <a:r>
              <a:rPr lang="de-DE" dirty="0" smtClean="0"/>
              <a:t>VBB – </a:t>
            </a:r>
            <a:r>
              <a:rPr lang="de-DE" dirty="0" err="1" smtClean="0"/>
              <a:t>Obfuscation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sz="2000" dirty="0" err="1" smtClean="0"/>
              <a:t>security</a:t>
            </a:r>
            <a:r>
              <a:rPr lang="de-DE" sz="2000" dirty="0" smtClean="0"/>
              <a:t> </a:t>
            </a:r>
            <a:r>
              <a:rPr lang="de-DE" sz="2000" dirty="0" err="1" smtClean="0"/>
              <a:t>proof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8970" y="2026498"/>
            <a:ext cx="1701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every</a:t>
            </a:r>
            <a:endParaRPr lang="de-DE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3163124" y="2045522"/>
            <a:ext cx="232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there</a:t>
            </a:r>
            <a:r>
              <a:rPr lang="de-DE" sz="2800" dirty="0" smtClean="0"/>
              <a:t> </a:t>
            </a:r>
            <a:r>
              <a:rPr lang="de-DE" sz="2800" dirty="0" err="1" smtClean="0"/>
              <a:t>exists</a:t>
            </a:r>
            <a:r>
              <a:rPr lang="de-DE" sz="2800" dirty="0" smtClean="0"/>
              <a:t> a</a:t>
            </a:r>
            <a:endParaRPr lang="de-DE" sz="2800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2077217" y="3700857"/>
            <a:ext cx="513224" cy="535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2257237" y="3876231"/>
            <a:ext cx="513224" cy="535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240052" y="4722319"/>
            <a:ext cx="747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5604926" y="4722319"/>
            <a:ext cx="6592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748408" y="2965594"/>
            <a:ext cx="829431" cy="735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3" name="Bild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57" y="3173974"/>
            <a:ext cx="608334" cy="363038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3005779" y="4306820"/>
            <a:ext cx="2477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Indistinguishable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output</a:t>
            </a:r>
            <a:endParaRPr lang="de-DE" sz="2400" dirty="0"/>
          </a:p>
        </p:txBody>
      </p:sp>
      <p:sp>
        <p:nvSpPr>
          <p:cNvPr id="25" name="Rechteck 24"/>
          <p:cNvSpPr/>
          <p:nvPr/>
        </p:nvSpPr>
        <p:spPr>
          <a:xfrm>
            <a:off x="7123865" y="4032475"/>
            <a:ext cx="1660603" cy="1517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86" y="4592337"/>
            <a:ext cx="551558" cy="492847"/>
          </a:xfrm>
          <a:prstGeom prst="rect">
            <a:avLst/>
          </a:prstGeom>
        </p:spPr>
      </p:pic>
      <p:pic>
        <p:nvPicPr>
          <p:cNvPr id="27" name="Bild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23" y="4467026"/>
            <a:ext cx="985860" cy="670791"/>
          </a:xfrm>
          <a:prstGeom prst="rect">
            <a:avLst/>
          </a:prstGeom>
        </p:spPr>
      </p:pic>
      <p:cxnSp>
        <p:nvCxnSpPr>
          <p:cNvPr id="7" name="Gerade Verbindung 6"/>
          <p:cNvCxnSpPr>
            <a:stCxn id="5" idx="3"/>
          </p:cNvCxnSpPr>
          <p:nvPr/>
        </p:nvCxnSpPr>
        <p:spPr>
          <a:xfrm flipV="1">
            <a:off x="6300192" y="1880828"/>
            <a:ext cx="468052" cy="414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778035" y="1557662"/>
            <a:ext cx="2365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existence</a:t>
            </a:r>
            <a:r>
              <a:rPr lang="de-DE" dirty="0" smtClean="0"/>
              <a:t>:</a:t>
            </a:r>
          </a:p>
          <a:p>
            <a:r>
              <a:rPr lang="de-DE" dirty="0" smtClean="0"/>
              <a:t>e.g.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endParaRPr lang="de-DE" dirty="0"/>
          </a:p>
        </p:txBody>
      </p:sp>
      <p:cxnSp>
        <p:nvCxnSpPr>
          <p:cNvPr id="18" name="Gerade Verbindung 17"/>
          <p:cNvCxnSpPr/>
          <p:nvPr/>
        </p:nvCxnSpPr>
        <p:spPr>
          <a:xfrm flipH="1" flipV="1">
            <a:off x="2590441" y="5409220"/>
            <a:ext cx="1297483" cy="1404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61954" y="5226501"/>
            <a:ext cx="254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existence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contradicts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366FF"/>
                </a:solidFill>
              </a:rPr>
              <a:t>assumption</a:t>
            </a:r>
            <a:endParaRPr lang="de-DE" dirty="0">
              <a:solidFill>
                <a:srgbClr val="3366FF"/>
              </a:solidFill>
            </a:endParaRPr>
          </a:p>
        </p:txBody>
      </p:sp>
      <p:cxnSp>
        <p:nvCxnSpPr>
          <p:cNvPr id="35" name="Gerade Verbindung 34"/>
          <p:cNvCxnSpPr>
            <a:stCxn id="26" idx="0"/>
          </p:cNvCxnSpPr>
          <p:nvPr/>
        </p:nvCxnSpPr>
        <p:spPr>
          <a:xfrm flipH="1" flipV="1">
            <a:off x="6936346" y="3537012"/>
            <a:ext cx="456219" cy="1055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6116548" y="3167680"/>
            <a:ext cx="155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Obfuscator</a:t>
            </a:r>
            <a:r>
              <a:rPr lang="de-DE" dirty="0" smtClean="0">
                <a:solidFill>
                  <a:srgbClr val="FF0000"/>
                </a:solidFill>
              </a:rPr>
              <a:t> O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8" name="Wolkenförmige Legende 27"/>
          <p:cNvSpPr/>
          <p:nvPr/>
        </p:nvSpPr>
        <p:spPr>
          <a:xfrm>
            <a:off x="4572000" y="5137817"/>
            <a:ext cx="911290" cy="523431"/>
          </a:xfrm>
          <a:prstGeom prst="cloudCallout">
            <a:avLst>
              <a:gd name="adj1" fmla="val -54280"/>
              <a:gd name="adj2" fmla="val 7948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31" name="Bild 30" descr="Eva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97" y="4351380"/>
            <a:ext cx="909268" cy="786437"/>
          </a:xfrm>
          <a:prstGeom prst="rect">
            <a:avLst/>
          </a:prstGeom>
        </p:spPr>
      </p:pic>
      <p:pic>
        <p:nvPicPr>
          <p:cNvPr id="32" name="Bild 31" descr="Eva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7" y="1798465"/>
            <a:ext cx="909268" cy="786437"/>
          </a:xfrm>
          <a:prstGeom prst="rect">
            <a:avLst/>
          </a:prstGeom>
        </p:spPr>
      </p:pic>
      <p:pic>
        <p:nvPicPr>
          <p:cNvPr id="33" name="Bild 32" descr="Eva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09220"/>
            <a:ext cx="909268" cy="786437"/>
          </a:xfrm>
          <a:prstGeom prst="rect">
            <a:avLst/>
          </a:prstGeom>
        </p:spPr>
      </p:pic>
      <p:pic>
        <p:nvPicPr>
          <p:cNvPr id="34" name="Bild 33" descr="simula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90" y="1923569"/>
            <a:ext cx="699502" cy="648745"/>
          </a:xfrm>
          <a:prstGeom prst="rect">
            <a:avLst/>
          </a:prstGeom>
        </p:spPr>
      </p:pic>
      <p:pic>
        <p:nvPicPr>
          <p:cNvPr id="37" name="Bild 36" descr="simula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15" y="4306820"/>
            <a:ext cx="699502" cy="6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VBB-</a:t>
            </a:r>
            <a:r>
              <a:rPr lang="de-DE" dirty="0" err="1" smtClean="0"/>
              <a:t>Obfuscation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3" name="Bild 2" descr="Ali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132856"/>
            <a:ext cx="926592" cy="1149096"/>
          </a:xfrm>
          <a:prstGeom prst="rect">
            <a:avLst/>
          </a:prstGeom>
        </p:spPr>
      </p:pic>
      <p:pic>
        <p:nvPicPr>
          <p:cNvPr id="4" name="Bild 3" descr="Bo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84" y="2144288"/>
            <a:ext cx="713232" cy="114604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3131840" y="2676544"/>
            <a:ext cx="2916324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277680" y="2307212"/>
            <a:ext cx="253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Secure </a:t>
            </a:r>
            <a:r>
              <a:rPr lang="de-DE" dirty="0" err="1" smtClean="0"/>
              <a:t>communication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907704" y="3391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710318" y="3391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k</a:t>
            </a:r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794070" y="4852476"/>
            <a:ext cx="96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Encrypt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102949" y="4852476"/>
            <a:ext cx="9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Decrypt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288731" y="41010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</a:t>
            </a:r>
            <a:endParaRPr lang="de-DE" dirty="0"/>
          </a:p>
        </p:txBody>
      </p:sp>
      <p:cxnSp>
        <p:nvCxnSpPr>
          <p:cNvPr id="14" name="Gewinkelte Verbindung 13"/>
          <p:cNvCxnSpPr>
            <a:stCxn id="12" idx="1"/>
            <a:endCxn id="10" idx="0"/>
          </p:cNvCxnSpPr>
          <p:nvPr/>
        </p:nvCxnSpPr>
        <p:spPr>
          <a:xfrm rot="10800000" flipV="1">
            <a:off x="3277681" y="4285704"/>
            <a:ext cx="1011051" cy="5667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stCxn id="12" idx="3"/>
            <a:endCxn id="11" idx="0"/>
          </p:cNvCxnSpPr>
          <p:nvPr/>
        </p:nvCxnSpPr>
        <p:spPr>
          <a:xfrm>
            <a:off x="4588813" y="4285704"/>
            <a:ext cx="1004114" cy="5667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760383" y="4852476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pic>
        <p:nvPicPr>
          <p:cNvPr id="23" name="Bild 22" descr="ke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32" y="3748858"/>
            <a:ext cx="408528" cy="467557"/>
          </a:xfrm>
          <a:prstGeom prst="rect">
            <a:avLst/>
          </a:prstGeom>
        </p:spPr>
      </p:pic>
      <p:cxnSp>
        <p:nvCxnSpPr>
          <p:cNvPr id="25" name="Gerade Verbindung mit Pfeil 24"/>
          <p:cNvCxnSpPr>
            <a:stCxn id="22" idx="3"/>
            <a:endCxn id="10" idx="1"/>
          </p:cNvCxnSpPr>
          <p:nvPr/>
        </p:nvCxnSpPr>
        <p:spPr>
          <a:xfrm>
            <a:off x="2137334" y="5037142"/>
            <a:ext cx="6567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4288732" y="48406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cxnSp>
        <p:nvCxnSpPr>
          <p:cNvPr id="28" name="Gerade Verbindung mit Pfeil 27"/>
          <p:cNvCxnSpPr>
            <a:stCxn id="10" idx="3"/>
            <a:endCxn id="26" idx="1"/>
          </p:cNvCxnSpPr>
          <p:nvPr/>
        </p:nvCxnSpPr>
        <p:spPr>
          <a:xfrm flipV="1">
            <a:off x="3761289" y="5025271"/>
            <a:ext cx="527443" cy="11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6" idx="3"/>
            <a:endCxn id="11" idx="1"/>
          </p:cNvCxnSpPr>
          <p:nvPr/>
        </p:nvCxnSpPr>
        <p:spPr>
          <a:xfrm>
            <a:off x="4588814" y="5025271"/>
            <a:ext cx="514135" cy="11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1" idx="3"/>
          </p:cNvCxnSpPr>
          <p:nvPr/>
        </p:nvCxnSpPr>
        <p:spPr>
          <a:xfrm flipV="1">
            <a:off x="6082905" y="5025271"/>
            <a:ext cx="635443" cy="11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6718348" y="4852476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pic>
        <p:nvPicPr>
          <p:cNvPr id="35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76" y="5041706"/>
            <a:ext cx="794175" cy="7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openclipart.org/image/800px/svg_to_png/180754/document_encrypted_silv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21808"/>
            <a:ext cx="841205" cy="8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Bild 42" descr="ke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60" y="3281301"/>
            <a:ext cx="408528" cy="467557"/>
          </a:xfrm>
          <a:prstGeom prst="rect">
            <a:avLst/>
          </a:prstGeom>
        </p:spPr>
      </p:pic>
      <p:pic>
        <p:nvPicPr>
          <p:cNvPr id="44" name="Bild 43" descr="ke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19" y="3281301"/>
            <a:ext cx="408528" cy="467557"/>
          </a:xfrm>
          <a:prstGeom prst="rect">
            <a:avLst/>
          </a:prstGeom>
        </p:spPr>
      </p:pic>
      <p:grpSp>
        <p:nvGrpSpPr>
          <p:cNvPr id="50" name="Gruppierung 49"/>
          <p:cNvGrpSpPr/>
          <p:nvPr/>
        </p:nvGrpSpPr>
        <p:grpSpPr>
          <a:xfrm>
            <a:off x="2207786" y="2922040"/>
            <a:ext cx="4502532" cy="654604"/>
            <a:chOff x="2207786" y="2922040"/>
            <a:chExt cx="4502532" cy="654604"/>
          </a:xfrm>
        </p:grpSpPr>
        <p:sp>
          <p:nvSpPr>
            <p:cNvPr id="45" name="Textfeld 44"/>
            <p:cNvSpPr txBox="1"/>
            <p:nvPr/>
          </p:nvSpPr>
          <p:spPr>
            <a:xfrm>
              <a:off x="3712386" y="2922040"/>
              <a:ext cx="1390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Secret</a:t>
              </a:r>
              <a:r>
                <a:rPr lang="de-DE" dirty="0" smtClean="0"/>
                <a:t> </a:t>
              </a:r>
              <a:r>
                <a:rPr lang="de-DE" dirty="0" err="1" smtClean="0"/>
                <a:t>keys</a:t>
              </a:r>
              <a:endParaRPr lang="de-DE" dirty="0"/>
            </a:p>
          </p:txBody>
        </p:sp>
        <p:cxnSp>
          <p:nvCxnSpPr>
            <p:cNvPr id="47" name="Gerade Verbindung 46"/>
            <p:cNvCxnSpPr>
              <a:stCxn id="8" idx="3"/>
              <a:endCxn id="45" idx="1"/>
            </p:cNvCxnSpPr>
            <p:nvPr/>
          </p:nvCxnSpPr>
          <p:spPr>
            <a:xfrm flipV="1">
              <a:off x="2207786" y="3106706"/>
              <a:ext cx="1504600" cy="4699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>
              <a:stCxn id="45" idx="3"/>
              <a:endCxn id="9" idx="1"/>
            </p:cNvCxnSpPr>
            <p:nvPr/>
          </p:nvCxnSpPr>
          <p:spPr>
            <a:xfrm>
              <a:off x="5102949" y="3106706"/>
              <a:ext cx="1607369" cy="4699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60" y="5041706"/>
            <a:ext cx="794175" cy="7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2503594" y="3575324"/>
            <a:ext cx="1548172" cy="17568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VBB-</a:t>
            </a:r>
            <a:r>
              <a:rPr lang="de-DE" dirty="0" err="1" smtClean="0"/>
              <a:t>Obfuscation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3" name="Bild 2" descr="Ali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484784"/>
            <a:ext cx="926592" cy="1149096"/>
          </a:xfrm>
          <a:prstGeom prst="rect">
            <a:avLst/>
          </a:prstGeom>
        </p:spPr>
      </p:pic>
      <p:pic>
        <p:nvPicPr>
          <p:cNvPr id="4" name="Bild 3" descr="Bo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84" y="1496216"/>
            <a:ext cx="713232" cy="114604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3131840" y="2028472"/>
            <a:ext cx="2916324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277680" y="1659140"/>
            <a:ext cx="253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Secure </a:t>
            </a:r>
            <a:r>
              <a:rPr lang="de-DE" dirty="0" err="1" smtClean="0"/>
              <a:t>communication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794070" y="4852476"/>
            <a:ext cx="96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Encrypt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102949" y="4852476"/>
            <a:ext cx="9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Decrypt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131839" y="40843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760383" y="4852476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pic>
        <p:nvPicPr>
          <p:cNvPr id="23" name="Bild 22" descr="ke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32214"/>
            <a:ext cx="408528" cy="467557"/>
          </a:xfrm>
          <a:prstGeom prst="rect">
            <a:avLst/>
          </a:prstGeom>
        </p:spPr>
      </p:pic>
      <p:cxnSp>
        <p:nvCxnSpPr>
          <p:cNvPr id="25" name="Gerade Verbindung mit Pfeil 24"/>
          <p:cNvCxnSpPr>
            <a:stCxn id="22" idx="3"/>
            <a:endCxn id="10" idx="1"/>
          </p:cNvCxnSpPr>
          <p:nvPr/>
        </p:nvCxnSpPr>
        <p:spPr>
          <a:xfrm>
            <a:off x="2137334" y="5037142"/>
            <a:ext cx="6567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4288732" y="48406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cxnSp>
        <p:nvCxnSpPr>
          <p:cNvPr id="28" name="Gerade Verbindung mit Pfeil 27"/>
          <p:cNvCxnSpPr>
            <a:stCxn id="10" idx="3"/>
            <a:endCxn id="26" idx="1"/>
          </p:cNvCxnSpPr>
          <p:nvPr/>
        </p:nvCxnSpPr>
        <p:spPr>
          <a:xfrm flipV="1">
            <a:off x="3761289" y="5025271"/>
            <a:ext cx="527443" cy="11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6" idx="3"/>
            <a:endCxn id="11" idx="1"/>
          </p:cNvCxnSpPr>
          <p:nvPr/>
        </p:nvCxnSpPr>
        <p:spPr>
          <a:xfrm>
            <a:off x="4588814" y="5025271"/>
            <a:ext cx="514135" cy="11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1" idx="3"/>
          </p:cNvCxnSpPr>
          <p:nvPr/>
        </p:nvCxnSpPr>
        <p:spPr>
          <a:xfrm flipV="1">
            <a:off x="6082905" y="5025271"/>
            <a:ext cx="635443" cy="11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6718348" y="4852476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pic>
        <p:nvPicPr>
          <p:cNvPr id="35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76" y="5041706"/>
            <a:ext cx="794175" cy="7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5436096" y="41010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</a:t>
            </a:r>
            <a:endParaRPr lang="de-DE" dirty="0"/>
          </a:p>
        </p:txBody>
      </p:sp>
      <p:pic>
        <p:nvPicPr>
          <p:cNvPr id="42" name="Bild 41" descr="ke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3748858"/>
            <a:ext cx="408528" cy="467557"/>
          </a:xfrm>
          <a:prstGeom prst="rect">
            <a:avLst/>
          </a:prstGeom>
        </p:spPr>
      </p:pic>
      <p:cxnSp>
        <p:nvCxnSpPr>
          <p:cNvPr id="31" name="Gerade Verbindung mit Pfeil 30"/>
          <p:cNvCxnSpPr>
            <a:stCxn id="12" idx="2"/>
            <a:endCxn id="10" idx="0"/>
          </p:cNvCxnSpPr>
          <p:nvPr/>
        </p:nvCxnSpPr>
        <p:spPr>
          <a:xfrm flipH="1">
            <a:off x="3277680" y="4453726"/>
            <a:ext cx="4200" cy="398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41" idx="2"/>
            <a:endCxn id="11" idx="0"/>
          </p:cNvCxnSpPr>
          <p:nvPr/>
        </p:nvCxnSpPr>
        <p:spPr>
          <a:xfrm>
            <a:off x="5586137" y="4470370"/>
            <a:ext cx="6790" cy="382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2512480" y="3575324"/>
            <a:ext cx="1548172" cy="17568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9" name="Gruppierung 38"/>
          <p:cNvGrpSpPr/>
          <p:nvPr/>
        </p:nvGrpSpPr>
        <p:grpSpPr>
          <a:xfrm>
            <a:off x="6787085" y="2661267"/>
            <a:ext cx="408529" cy="721512"/>
            <a:chOff x="6787085" y="2661267"/>
            <a:chExt cx="408529" cy="721512"/>
          </a:xfrm>
        </p:grpSpPr>
        <p:sp>
          <p:nvSpPr>
            <p:cNvPr id="54" name="Textfeld 53"/>
            <p:cNvSpPr txBox="1"/>
            <p:nvPr/>
          </p:nvSpPr>
          <p:spPr>
            <a:xfrm>
              <a:off x="6787085" y="301344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k</a:t>
              </a:r>
              <a:endParaRPr lang="de-DE" dirty="0"/>
            </a:p>
          </p:txBody>
        </p:sp>
        <p:pic>
          <p:nvPicPr>
            <p:cNvPr id="55" name="Bild 54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086" y="2661267"/>
              <a:ext cx="408528" cy="467557"/>
            </a:xfrm>
            <a:prstGeom prst="rect">
              <a:avLst/>
            </a:prstGeom>
          </p:spPr>
        </p:pic>
      </p:grpSp>
      <p:grpSp>
        <p:nvGrpSpPr>
          <p:cNvPr id="58" name="Gruppierung 57"/>
          <p:cNvGrpSpPr/>
          <p:nvPr/>
        </p:nvGrpSpPr>
        <p:grpSpPr>
          <a:xfrm>
            <a:off x="1583668" y="2642264"/>
            <a:ext cx="553666" cy="942402"/>
            <a:chOff x="1583668" y="2642264"/>
            <a:chExt cx="553666" cy="942402"/>
          </a:xfrm>
        </p:grpSpPr>
        <p:grpSp>
          <p:nvGrpSpPr>
            <p:cNvPr id="56" name="Gruppierung 55"/>
            <p:cNvGrpSpPr/>
            <p:nvPr/>
          </p:nvGrpSpPr>
          <p:grpSpPr>
            <a:xfrm>
              <a:off x="1583668" y="2642264"/>
              <a:ext cx="553666" cy="570712"/>
              <a:chOff x="1583668" y="2642264"/>
              <a:chExt cx="553666" cy="570712"/>
            </a:xfrm>
          </p:grpSpPr>
          <p:sp>
            <p:nvSpPr>
              <p:cNvPr id="38" name="Rechteck 37"/>
              <p:cNvSpPr/>
              <p:nvPr/>
            </p:nvSpPr>
            <p:spPr>
              <a:xfrm>
                <a:off x="1583668" y="2642264"/>
                <a:ext cx="553666" cy="57071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53" name="Bild 52" descr="key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3192" y="2709415"/>
                <a:ext cx="408528" cy="467557"/>
              </a:xfrm>
              <a:prstGeom prst="rect">
                <a:avLst/>
              </a:prstGeom>
            </p:spPr>
          </p:pic>
        </p:grpSp>
        <p:sp>
          <p:nvSpPr>
            <p:cNvPr id="57" name="Textfeld 56"/>
            <p:cNvSpPr txBox="1"/>
            <p:nvPr/>
          </p:nvSpPr>
          <p:spPr>
            <a:xfrm>
              <a:off x="1643800" y="3215334"/>
              <a:ext cx="428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pk</a:t>
              </a:r>
              <a:endParaRPr lang="de-DE" dirty="0"/>
            </a:p>
          </p:txBody>
        </p:sp>
      </p:grpSp>
      <p:pic>
        <p:nvPicPr>
          <p:cNvPr id="34" name="Picture 8" descr="http://openclipart.org/image/800px/svg_to_png/36163/127023888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60" y="5041706"/>
            <a:ext cx="794175" cy="7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openclipart.org/image/800px/svg_to_png/180754/document_encrypted_silv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21808"/>
            <a:ext cx="841205" cy="8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3588" y="2924944"/>
            <a:ext cx="7499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err="1" smtClean="0"/>
              <a:t>What</a:t>
            </a:r>
            <a:r>
              <a:rPr lang="de-DE" sz="6000" dirty="0" smtClean="0"/>
              <a:t> </a:t>
            </a:r>
            <a:r>
              <a:rPr lang="de-DE" sz="6000" dirty="0" err="1" smtClean="0"/>
              <a:t>about</a:t>
            </a:r>
            <a:r>
              <a:rPr lang="de-DE" sz="6000" dirty="0" smtClean="0"/>
              <a:t> </a:t>
            </a:r>
            <a:r>
              <a:rPr lang="de-DE" sz="6000" dirty="0" err="1" smtClean="0"/>
              <a:t>big</a:t>
            </a:r>
            <a:r>
              <a:rPr lang="de-DE" sz="6000" dirty="0" smtClean="0"/>
              <a:t> </a:t>
            </a:r>
            <a:r>
              <a:rPr lang="de-DE" sz="6000" dirty="0" err="1" smtClean="0"/>
              <a:t>data</a:t>
            </a:r>
            <a:r>
              <a:rPr lang="de-DE" sz="6000" dirty="0" smtClean="0"/>
              <a:t>?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8085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Ali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4" y="3695595"/>
            <a:ext cx="926592" cy="1149096"/>
          </a:xfrm>
          <a:prstGeom prst="rect">
            <a:avLst/>
          </a:prstGeom>
        </p:spPr>
      </p:pic>
      <p:grpSp>
        <p:nvGrpSpPr>
          <p:cNvPr id="2" name="Gruppierung 1"/>
          <p:cNvGrpSpPr/>
          <p:nvPr/>
        </p:nvGrpSpPr>
        <p:grpSpPr>
          <a:xfrm>
            <a:off x="2439702" y="2777780"/>
            <a:ext cx="1419421" cy="1066321"/>
            <a:chOff x="2373604" y="1980143"/>
            <a:chExt cx="1419421" cy="1066321"/>
          </a:xfrm>
        </p:grpSpPr>
        <p:pic>
          <p:nvPicPr>
            <p:cNvPr id="18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604" y="1980143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712" y="2092701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0" y="2205259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850" y="488950"/>
            <a:ext cx="7959166" cy="838200"/>
          </a:xfrm>
        </p:spPr>
        <p:txBody>
          <a:bodyPr/>
          <a:lstStyle/>
          <a:p>
            <a:r>
              <a:rPr lang="en-US" dirty="0" smtClean="0"/>
              <a:t>Obfuscation for Big Data</a:t>
            </a:r>
            <a:endParaRPr lang="de-DE" dirty="0"/>
          </a:p>
        </p:txBody>
      </p:sp>
      <p:sp>
        <p:nvSpPr>
          <p:cNvPr id="16" name="Wolke 15"/>
          <p:cNvSpPr/>
          <p:nvPr/>
        </p:nvSpPr>
        <p:spPr>
          <a:xfrm>
            <a:off x="4572000" y="3206929"/>
            <a:ext cx="3270818" cy="211240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7" name="Gruppierung 16"/>
          <p:cNvGrpSpPr/>
          <p:nvPr/>
        </p:nvGrpSpPr>
        <p:grpSpPr>
          <a:xfrm>
            <a:off x="7385754" y="2619965"/>
            <a:ext cx="1202062" cy="1310530"/>
            <a:chOff x="7385754" y="1810620"/>
            <a:chExt cx="1202062" cy="1310530"/>
          </a:xfrm>
        </p:grpSpPr>
        <p:pic>
          <p:nvPicPr>
            <p:cNvPr id="21" name="Picture 2" descr="http://openclipart.org/image/800px/svg_to_png/94723/d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754" y="1810620"/>
              <a:ext cx="897262" cy="99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openclipart.org/image/800px/svg_to_png/94723/d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154" y="1968435"/>
              <a:ext cx="897262" cy="99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openclipart.org/image/800px/svg_to_png/94723/d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554" y="2126250"/>
              <a:ext cx="897262" cy="99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Gerade Verbindung mit Pfeil 23"/>
          <p:cNvCxnSpPr/>
          <p:nvPr/>
        </p:nvCxnSpPr>
        <p:spPr>
          <a:xfrm>
            <a:off x="2087724" y="3930495"/>
            <a:ext cx="21962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2087724" y="4526377"/>
            <a:ext cx="21962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77156" y="1556792"/>
            <a:ext cx="7429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Secure Outsourcing </a:t>
            </a:r>
            <a:r>
              <a:rPr lang="de-DE" sz="2800" dirty="0" err="1" smtClean="0"/>
              <a:t>of</a:t>
            </a:r>
            <a:r>
              <a:rPr lang="de-DE" sz="2800" dirty="0" smtClean="0"/>
              <a:t> Data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Functionality</a:t>
            </a:r>
            <a:endParaRPr lang="de-DE" sz="2800" dirty="0"/>
          </a:p>
        </p:txBody>
      </p:sp>
      <p:pic>
        <p:nvPicPr>
          <p:cNvPr id="34" name="Picture 12" descr="http://openclipart.org/image/800px/svg_to_png/12273/felipecaparelli_Gears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80" y="4655313"/>
            <a:ext cx="1224136" cy="13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openclipart.org/image/800px/svg_to_png/12273/felipecaparelli_Gears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07" y="2989593"/>
            <a:ext cx="604660" cy="6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http://openclipart.org/image/800px/svg_to_png/180754/document_encrypted_sil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04" y="4655313"/>
            <a:ext cx="841205" cy="8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http://openclipart.org/image/800px/svg_to_png/12273/felipecaparelli_Gears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16" y="5092159"/>
            <a:ext cx="421404" cy="4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Ali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4" y="4598144"/>
            <a:ext cx="926592" cy="1149096"/>
          </a:xfrm>
          <a:prstGeom prst="rect">
            <a:avLst/>
          </a:prstGeom>
        </p:spPr>
      </p:pic>
      <p:sp>
        <p:nvSpPr>
          <p:cNvPr id="4" name="Wolke 3"/>
          <p:cNvSpPr/>
          <p:nvPr/>
        </p:nvSpPr>
        <p:spPr>
          <a:xfrm>
            <a:off x="3926080" y="548680"/>
            <a:ext cx="4927002" cy="318202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grpSp>
        <p:nvGrpSpPr>
          <p:cNvPr id="2" name="Gruppierung 1"/>
          <p:cNvGrpSpPr/>
          <p:nvPr/>
        </p:nvGrpSpPr>
        <p:grpSpPr>
          <a:xfrm>
            <a:off x="4680613" y="2327014"/>
            <a:ext cx="1419421" cy="1066321"/>
            <a:chOff x="2373604" y="1980143"/>
            <a:chExt cx="1419421" cy="1066321"/>
          </a:xfrm>
        </p:grpSpPr>
        <p:pic>
          <p:nvPicPr>
            <p:cNvPr id="18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604" y="1980143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712" y="2092701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0" y="2205259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hteck 2"/>
          <p:cNvSpPr/>
          <p:nvPr/>
        </p:nvSpPr>
        <p:spPr>
          <a:xfrm>
            <a:off x="1637916" y="3280777"/>
            <a:ext cx="2934084" cy="13173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m &lt;- </a:t>
            </a:r>
            <a:r>
              <a:rPr lang="de-DE" dirty="0" err="1" smtClean="0"/>
              <a:t>Decrypt</a:t>
            </a:r>
            <a:r>
              <a:rPr lang="de-DE" dirty="0" smtClean="0"/>
              <a:t>(</a:t>
            </a:r>
            <a:r>
              <a:rPr lang="de-DE" dirty="0" err="1" smtClean="0"/>
              <a:t>k,c</a:t>
            </a:r>
            <a:r>
              <a:rPr lang="de-DE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on m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Output </a:t>
            </a:r>
            <a:r>
              <a:rPr lang="de-DE" dirty="0" err="1" smtClean="0"/>
              <a:t>result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123728" y="2552130"/>
            <a:ext cx="0" cy="616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420769" y="2142348"/>
            <a:ext cx="141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Ciphertext</a:t>
            </a:r>
            <a:r>
              <a:rPr lang="de-DE" dirty="0" smtClean="0"/>
              <a:t> c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2123728" y="4797152"/>
            <a:ext cx="0" cy="616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749166" y="5439881"/>
            <a:ext cx="7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result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8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lkenförmige Legende 6"/>
          <p:cNvSpPr/>
          <p:nvPr/>
        </p:nvSpPr>
        <p:spPr>
          <a:xfrm>
            <a:off x="4572000" y="5137817"/>
            <a:ext cx="911290" cy="523431"/>
          </a:xfrm>
          <a:prstGeom prst="cloudCallout">
            <a:avLst>
              <a:gd name="adj1" fmla="val -54280"/>
              <a:gd name="adj2" fmla="val 7948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88950"/>
            <a:ext cx="7056462" cy="838200"/>
          </a:xfrm>
        </p:spPr>
        <p:txBody>
          <a:bodyPr/>
          <a:lstStyle/>
          <a:p>
            <a:r>
              <a:rPr lang="de-DE" dirty="0" smtClean="0"/>
              <a:t>VBB – </a:t>
            </a:r>
            <a:r>
              <a:rPr lang="de-DE" dirty="0" err="1" smtClean="0"/>
              <a:t>Obfuscation</a:t>
            </a:r>
            <a:r>
              <a:rPr lang="de-DE" dirty="0" smtClean="0"/>
              <a:t> (Virtual Black-Box)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8970" y="2026498"/>
            <a:ext cx="1701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every</a:t>
            </a:r>
            <a:endParaRPr lang="de-DE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3163124" y="2045522"/>
            <a:ext cx="232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there</a:t>
            </a:r>
            <a:r>
              <a:rPr lang="de-DE" sz="2800" dirty="0" smtClean="0"/>
              <a:t> </a:t>
            </a:r>
            <a:r>
              <a:rPr lang="de-DE" sz="2800" dirty="0" err="1" smtClean="0"/>
              <a:t>exists</a:t>
            </a:r>
            <a:r>
              <a:rPr lang="de-DE" sz="2800" dirty="0" smtClean="0"/>
              <a:t> a</a:t>
            </a:r>
            <a:endParaRPr lang="de-DE" sz="2800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2077217" y="3700857"/>
            <a:ext cx="513224" cy="535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2257237" y="3876231"/>
            <a:ext cx="513224" cy="535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240052" y="4722319"/>
            <a:ext cx="1227239" cy="415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5004048" y="4722319"/>
            <a:ext cx="1260140" cy="415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748408" y="2965594"/>
            <a:ext cx="829431" cy="735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3" name="Bild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57" y="3173974"/>
            <a:ext cx="608334" cy="363038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3005779" y="4306820"/>
            <a:ext cx="2477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Indistinguishable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output</a:t>
            </a:r>
            <a:endParaRPr lang="de-DE" sz="2400" dirty="0"/>
          </a:p>
        </p:txBody>
      </p:sp>
      <p:sp>
        <p:nvSpPr>
          <p:cNvPr id="25" name="Rechteck 24"/>
          <p:cNvSpPr/>
          <p:nvPr/>
        </p:nvSpPr>
        <p:spPr>
          <a:xfrm>
            <a:off x="7123865" y="4032475"/>
            <a:ext cx="1660603" cy="1517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86" y="4592337"/>
            <a:ext cx="551558" cy="492847"/>
          </a:xfrm>
          <a:prstGeom prst="rect">
            <a:avLst/>
          </a:prstGeom>
        </p:spPr>
      </p:pic>
      <p:pic>
        <p:nvPicPr>
          <p:cNvPr id="27" name="Bild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23" y="4467026"/>
            <a:ext cx="985860" cy="670791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4025588" y="2726754"/>
            <a:ext cx="4758880" cy="1149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An </a:t>
            </a:r>
            <a:r>
              <a:rPr lang="de-DE" sz="2400" dirty="0" err="1" smtClean="0"/>
              <a:t>adversary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do so </a:t>
            </a:r>
            <a:r>
              <a:rPr lang="de-DE" sz="2400" dirty="0" err="1" smtClean="0"/>
              <a:t>much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oracle</a:t>
            </a:r>
            <a:r>
              <a:rPr lang="de-DE" sz="2400" dirty="0" smtClean="0"/>
              <a:t> </a:t>
            </a:r>
            <a:r>
              <a:rPr lang="de-DE" sz="2400" dirty="0" err="1" smtClean="0"/>
              <a:t>access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pic>
        <p:nvPicPr>
          <p:cNvPr id="31" name="Bild 30" descr="Eva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97" y="4351380"/>
            <a:ext cx="909268" cy="786437"/>
          </a:xfrm>
          <a:prstGeom prst="rect">
            <a:avLst/>
          </a:prstGeom>
        </p:spPr>
      </p:pic>
      <p:pic>
        <p:nvPicPr>
          <p:cNvPr id="32" name="Bild 31" descr="Eva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7" y="1798465"/>
            <a:ext cx="909268" cy="786437"/>
          </a:xfrm>
          <a:prstGeom prst="rect">
            <a:avLst/>
          </a:prstGeom>
        </p:spPr>
      </p:pic>
      <p:pic>
        <p:nvPicPr>
          <p:cNvPr id="33" name="Bild 32" descr="Eva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09220"/>
            <a:ext cx="909268" cy="786437"/>
          </a:xfrm>
          <a:prstGeom prst="rect">
            <a:avLst/>
          </a:prstGeom>
        </p:spPr>
      </p:pic>
      <p:pic>
        <p:nvPicPr>
          <p:cNvPr id="6" name="Bild 5" descr="simula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90" y="1923569"/>
            <a:ext cx="699502" cy="648745"/>
          </a:xfrm>
          <a:prstGeom prst="rect">
            <a:avLst/>
          </a:prstGeom>
        </p:spPr>
      </p:pic>
      <p:pic>
        <p:nvPicPr>
          <p:cNvPr id="34" name="Bild 33" descr="simula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15" y="4306820"/>
            <a:ext cx="699502" cy="648745"/>
          </a:xfrm>
          <a:prstGeom prst="rect">
            <a:avLst/>
          </a:prstGeom>
        </p:spPr>
      </p:pic>
      <p:sp>
        <p:nvSpPr>
          <p:cNvPr id="29" name="Abgerundetes Rechteck 28"/>
          <p:cNvSpPr/>
          <p:nvPr/>
        </p:nvSpPr>
        <p:spPr>
          <a:xfrm>
            <a:off x="323850" y="1808820"/>
            <a:ext cx="8460618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err="1" smtClean="0"/>
              <a:t>Solves</a:t>
            </a:r>
            <a:r>
              <a:rPr lang="de-DE" sz="3200" dirty="0" smtClean="0"/>
              <a:t> all (</a:t>
            </a:r>
            <a:r>
              <a:rPr lang="de-DE" sz="3200" dirty="0" err="1" smtClean="0"/>
              <a:t>or</a:t>
            </a:r>
            <a:r>
              <a:rPr lang="de-DE" sz="3200" dirty="0" smtClean="0"/>
              <a:t> </a:t>
            </a:r>
            <a:r>
              <a:rPr lang="de-DE" sz="3200" dirty="0" err="1" smtClean="0"/>
              <a:t>at</a:t>
            </a:r>
            <a:r>
              <a:rPr lang="de-DE" sz="3200" dirty="0" smtClean="0"/>
              <a:t> least </a:t>
            </a:r>
            <a:r>
              <a:rPr lang="de-DE" sz="3200" dirty="0" err="1" smtClean="0"/>
              <a:t>many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) </a:t>
            </a:r>
            <a:r>
              <a:rPr lang="de-DE" sz="3200" dirty="0" err="1" smtClean="0"/>
              <a:t>our</a:t>
            </a:r>
            <a:r>
              <a:rPr lang="de-DE" sz="3200" dirty="0" smtClean="0"/>
              <a:t> </a:t>
            </a:r>
            <a:r>
              <a:rPr lang="de-DE" sz="3200" dirty="0" err="1" smtClean="0"/>
              <a:t>problems</a:t>
            </a:r>
            <a:endParaRPr lang="de-DE" sz="3200" dirty="0"/>
          </a:p>
        </p:txBody>
      </p:sp>
      <p:grpSp>
        <p:nvGrpSpPr>
          <p:cNvPr id="30" name="Gruppierung 29"/>
          <p:cNvGrpSpPr/>
          <p:nvPr/>
        </p:nvGrpSpPr>
        <p:grpSpPr>
          <a:xfrm>
            <a:off x="323850" y="3700857"/>
            <a:ext cx="8460618" cy="2464447"/>
            <a:chOff x="323850" y="3700857"/>
            <a:chExt cx="8460618" cy="2464447"/>
          </a:xfrm>
        </p:grpSpPr>
        <p:sp>
          <p:nvSpPr>
            <p:cNvPr id="35" name="Abgerundetes Rechteck 34"/>
            <p:cNvSpPr/>
            <p:nvPr/>
          </p:nvSpPr>
          <p:spPr>
            <a:xfrm>
              <a:off x="323850" y="3700857"/>
              <a:ext cx="8460618" cy="2464447"/>
            </a:xfrm>
            <a:prstGeom prst="round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400" dirty="0" smtClean="0"/>
                <a:t>VBB </a:t>
              </a:r>
              <a:r>
                <a:rPr lang="de-DE" sz="4400" dirty="0" err="1" smtClean="0"/>
                <a:t>Obfuscation</a:t>
              </a:r>
              <a:r>
                <a:rPr lang="de-DE" sz="4400" dirty="0" smtClean="0"/>
                <a:t> </a:t>
              </a:r>
              <a:r>
                <a:rPr lang="de-DE" sz="4400" dirty="0" err="1" smtClean="0"/>
                <a:t>does</a:t>
              </a:r>
              <a:r>
                <a:rPr lang="de-DE" sz="4400" dirty="0" smtClean="0"/>
                <a:t> not </a:t>
              </a:r>
              <a:r>
                <a:rPr lang="de-DE" sz="4400" dirty="0" err="1" smtClean="0"/>
                <a:t>exist</a:t>
              </a:r>
              <a:endParaRPr lang="de-DE" sz="4400" dirty="0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6991238" y="5667176"/>
              <a:ext cx="15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2"/>
                  </a:solidFill>
                </a:rPr>
                <a:t>[BGIRSVY01]</a:t>
              </a:r>
              <a:endParaRPr lang="de-DE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3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e 3"/>
          <p:cNvSpPr/>
          <p:nvPr/>
        </p:nvSpPr>
        <p:spPr>
          <a:xfrm>
            <a:off x="2593331" y="1416122"/>
            <a:ext cx="4927002" cy="318202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Big Data</a:t>
            </a:r>
            <a:endParaRPr lang="de-DE" sz="4800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655676" y="4211973"/>
            <a:ext cx="1152128" cy="51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pierung 5"/>
          <p:cNvGrpSpPr/>
          <p:nvPr/>
        </p:nvGrpSpPr>
        <p:grpSpPr>
          <a:xfrm>
            <a:off x="1162942" y="3256123"/>
            <a:ext cx="1422501" cy="955850"/>
            <a:chOff x="2431506" y="2018573"/>
            <a:chExt cx="1422501" cy="955850"/>
          </a:xfrm>
        </p:grpSpPr>
        <p:pic>
          <p:nvPicPr>
            <p:cNvPr id="7" name="Picture 8" descr="http://openclipart.org/image/800px/svg_to_png/36163/127023888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506" y="2018573"/>
              <a:ext cx="794175" cy="79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://openclipart.org/image/800px/svg_to_png/36163/127023888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538" y="2088494"/>
              <a:ext cx="794175" cy="79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openclipart.org/image/800px/svg_to_png/36163/127023888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180248"/>
              <a:ext cx="794175" cy="79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Gerade Verbindung mit Pfeil 9"/>
          <p:cNvCxnSpPr/>
          <p:nvPr/>
        </p:nvCxnSpPr>
        <p:spPr>
          <a:xfrm flipH="1">
            <a:off x="1791268" y="4365104"/>
            <a:ext cx="112455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120px-Swipe_X74S_Halo_Tablet_P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5218906"/>
            <a:ext cx="1524000" cy="774700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 flipV="1">
            <a:off x="4175956" y="4505550"/>
            <a:ext cx="440472" cy="615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endCxn id="15" idx="0"/>
          </p:cNvCxnSpPr>
          <p:nvPr/>
        </p:nvCxnSpPr>
        <p:spPr>
          <a:xfrm flipH="1">
            <a:off x="4361892" y="4658679"/>
            <a:ext cx="362550" cy="560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Bild 23" descr="Samsung_Galaxy_S_II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2" y="836712"/>
            <a:ext cx="838200" cy="1524000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>
            <a:off x="1957117" y="1628800"/>
            <a:ext cx="768115" cy="29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1849103" y="1772816"/>
            <a:ext cx="958701" cy="38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 17" descr="Alic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0" y="4505550"/>
            <a:ext cx="926592" cy="114909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796136" y="5839717"/>
            <a:ext cx="3108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bg2">
                    <a:lumMod val="50000"/>
                  </a:schemeClr>
                </a:solidFill>
              </a:rPr>
              <a:t>Drawings</a:t>
            </a:r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2">
                    <a:lumMod val="50000"/>
                  </a:schemeClr>
                </a:solidFill>
              </a:rPr>
              <a:t>Giorgia</a:t>
            </a:r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2">
                    <a:lumMod val="50000"/>
                  </a:schemeClr>
                </a:solidFill>
              </a:rPr>
              <a:t>Azzurra</a:t>
            </a:r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2">
                    <a:lumMod val="50000"/>
                  </a:schemeClr>
                </a:solidFill>
              </a:rPr>
              <a:t>Marson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329518" y="512676"/>
            <a:ext cx="8460618" cy="1250116"/>
            <a:chOff x="323850" y="3700857"/>
            <a:chExt cx="8460618" cy="2464447"/>
          </a:xfrm>
        </p:grpSpPr>
        <p:sp>
          <p:nvSpPr>
            <p:cNvPr id="5" name="Abgerundetes Rechteck 4"/>
            <p:cNvSpPr/>
            <p:nvPr/>
          </p:nvSpPr>
          <p:spPr>
            <a:xfrm>
              <a:off x="323850" y="3700857"/>
              <a:ext cx="8460618" cy="2464447"/>
            </a:xfrm>
            <a:prstGeom prst="round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400" dirty="0" smtClean="0"/>
                <a:t>VBB </a:t>
              </a:r>
              <a:r>
                <a:rPr lang="de-DE" sz="4400" dirty="0" err="1" smtClean="0"/>
                <a:t>Obfuscation</a:t>
              </a:r>
              <a:r>
                <a:rPr lang="de-DE" sz="4400" dirty="0" smtClean="0"/>
                <a:t> </a:t>
              </a:r>
              <a:r>
                <a:rPr lang="de-DE" sz="4400" dirty="0" err="1" smtClean="0"/>
                <a:t>does</a:t>
              </a:r>
              <a:r>
                <a:rPr lang="de-DE" sz="4400" dirty="0" smtClean="0"/>
                <a:t> not </a:t>
              </a:r>
              <a:r>
                <a:rPr lang="de-DE" sz="4400" dirty="0" err="1" smtClean="0"/>
                <a:t>exist</a:t>
              </a:r>
              <a:endParaRPr lang="de-DE" sz="4400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991238" y="5297842"/>
              <a:ext cx="159592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2"/>
                  </a:solidFill>
                </a:rPr>
                <a:t>[BGIRSVY01]</a:t>
              </a:r>
              <a:endParaRPr lang="de-DE" dirty="0">
                <a:solidFill>
                  <a:schemeClr val="bg2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1619672" y="3068960"/>
            <a:ext cx="6192688" cy="24482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0" name="Gerade Verbindung 9"/>
          <p:cNvCxnSpPr>
            <a:stCxn id="8" idx="0"/>
          </p:cNvCxnSpPr>
          <p:nvPr/>
        </p:nvCxnSpPr>
        <p:spPr>
          <a:xfrm flipV="1">
            <a:off x="4716016" y="2384884"/>
            <a:ext cx="1008112" cy="684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724128" y="2200218"/>
            <a:ext cx="15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All </a:t>
            </a:r>
            <a:r>
              <a:rPr lang="de-DE" dirty="0" err="1" smtClean="0"/>
              <a:t>Functions</a:t>
            </a:r>
            <a:endParaRPr lang="de-DE" dirty="0"/>
          </a:p>
        </p:txBody>
      </p:sp>
      <p:grpSp>
        <p:nvGrpSpPr>
          <p:cNvPr id="31" name="Gruppierung 30"/>
          <p:cNvGrpSpPr/>
          <p:nvPr/>
        </p:nvGrpSpPr>
        <p:grpSpPr>
          <a:xfrm>
            <a:off x="1367644" y="2475876"/>
            <a:ext cx="1595922" cy="1781216"/>
            <a:chOff x="1367644" y="2475876"/>
            <a:chExt cx="1595922" cy="1781216"/>
          </a:xfrm>
        </p:grpSpPr>
        <p:sp>
          <p:nvSpPr>
            <p:cNvPr id="28" name="Textfeld 27"/>
            <p:cNvSpPr txBox="1"/>
            <p:nvPr/>
          </p:nvSpPr>
          <p:spPr>
            <a:xfrm>
              <a:off x="1367644" y="2475876"/>
              <a:ext cx="15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00"/>
                  </a:solidFill>
                </a:rPr>
                <a:t>[BGIRSVY01]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99792" y="4005064"/>
              <a:ext cx="263774" cy="25202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8" name="Gerade Verbindung 17"/>
            <p:cNvCxnSpPr>
              <a:stCxn id="13" idx="0"/>
            </p:cNvCxnSpPr>
            <p:nvPr/>
          </p:nvCxnSpPr>
          <p:spPr>
            <a:xfrm flipH="1" flipV="1">
              <a:off x="2267744" y="2845208"/>
              <a:ext cx="563935" cy="11598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3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329518" y="512676"/>
            <a:ext cx="8460618" cy="1250116"/>
            <a:chOff x="323850" y="3700857"/>
            <a:chExt cx="8460618" cy="2464447"/>
          </a:xfrm>
        </p:grpSpPr>
        <p:sp>
          <p:nvSpPr>
            <p:cNvPr id="5" name="Abgerundetes Rechteck 4"/>
            <p:cNvSpPr/>
            <p:nvPr/>
          </p:nvSpPr>
          <p:spPr>
            <a:xfrm>
              <a:off x="323850" y="3700857"/>
              <a:ext cx="8460618" cy="2464447"/>
            </a:xfrm>
            <a:prstGeom prst="round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400" dirty="0" smtClean="0"/>
                <a:t>VBB </a:t>
              </a:r>
              <a:r>
                <a:rPr lang="de-DE" sz="4400" dirty="0" err="1" smtClean="0"/>
                <a:t>Obfuscation</a:t>
              </a:r>
              <a:r>
                <a:rPr lang="de-DE" sz="4400" dirty="0" smtClean="0"/>
                <a:t> </a:t>
              </a:r>
              <a:r>
                <a:rPr lang="de-DE" sz="4400" dirty="0" err="1" smtClean="0"/>
                <a:t>does</a:t>
              </a:r>
              <a:r>
                <a:rPr lang="de-DE" sz="4400" dirty="0" smtClean="0"/>
                <a:t> not </a:t>
              </a:r>
              <a:r>
                <a:rPr lang="de-DE" sz="4400" dirty="0" err="1" smtClean="0"/>
                <a:t>exist</a:t>
              </a:r>
              <a:endParaRPr lang="de-DE" sz="4400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991238" y="5297842"/>
              <a:ext cx="159592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2"/>
                  </a:solidFill>
                </a:rPr>
                <a:t>[BGIRSVY01]</a:t>
              </a:r>
              <a:endParaRPr lang="de-DE" dirty="0">
                <a:solidFill>
                  <a:schemeClr val="bg2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1619672" y="3068960"/>
            <a:ext cx="6192688" cy="244827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0" name="Gerade Verbindung 9"/>
          <p:cNvCxnSpPr>
            <a:stCxn id="8" idx="0"/>
          </p:cNvCxnSpPr>
          <p:nvPr/>
        </p:nvCxnSpPr>
        <p:spPr>
          <a:xfrm flipV="1">
            <a:off x="4716016" y="2384884"/>
            <a:ext cx="1008112" cy="684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724128" y="2200218"/>
            <a:ext cx="15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All </a:t>
            </a:r>
            <a:r>
              <a:rPr lang="de-DE" dirty="0" err="1" smtClean="0"/>
              <a:t>Functions</a:t>
            </a:r>
            <a:endParaRPr lang="de-DE" dirty="0"/>
          </a:p>
        </p:txBody>
      </p:sp>
      <p:grpSp>
        <p:nvGrpSpPr>
          <p:cNvPr id="31" name="Gruppierung 30"/>
          <p:cNvGrpSpPr/>
          <p:nvPr/>
        </p:nvGrpSpPr>
        <p:grpSpPr>
          <a:xfrm>
            <a:off x="1367644" y="2475876"/>
            <a:ext cx="1595922" cy="1781216"/>
            <a:chOff x="1367644" y="2475876"/>
            <a:chExt cx="1595922" cy="1781216"/>
          </a:xfrm>
        </p:grpSpPr>
        <p:sp>
          <p:nvSpPr>
            <p:cNvPr id="28" name="Textfeld 27"/>
            <p:cNvSpPr txBox="1"/>
            <p:nvPr/>
          </p:nvSpPr>
          <p:spPr>
            <a:xfrm>
              <a:off x="1367644" y="2475876"/>
              <a:ext cx="15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00"/>
                  </a:solidFill>
                </a:rPr>
                <a:t>[BGIRSVY01]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99792" y="4005064"/>
              <a:ext cx="263774" cy="25202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8" name="Gerade Verbindung 17"/>
            <p:cNvCxnSpPr>
              <a:stCxn id="13" idx="0"/>
            </p:cNvCxnSpPr>
            <p:nvPr/>
          </p:nvCxnSpPr>
          <p:spPr>
            <a:xfrm flipH="1" flipV="1">
              <a:off x="2267744" y="2845208"/>
              <a:ext cx="563935" cy="11598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76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329518" y="512676"/>
            <a:ext cx="8460618" cy="1250116"/>
            <a:chOff x="323850" y="3700857"/>
            <a:chExt cx="8460618" cy="2464447"/>
          </a:xfrm>
        </p:grpSpPr>
        <p:sp>
          <p:nvSpPr>
            <p:cNvPr id="5" name="Abgerundetes Rechteck 4"/>
            <p:cNvSpPr/>
            <p:nvPr/>
          </p:nvSpPr>
          <p:spPr>
            <a:xfrm>
              <a:off x="323850" y="3700857"/>
              <a:ext cx="8460618" cy="2464447"/>
            </a:xfrm>
            <a:prstGeom prst="round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400" dirty="0" smtClean="0"/>
                <a:t>VBB </a:t>
              </a:r>
              <a:r>
                <a:rPr lang="de-DE" sz="4400" dirty="0" err="1" smtClean="0"/>
                <a:t>Obfuscation</a:t>
              </a:r>
              <a:r>
                <a:rPr lang="de-DE" sz="4400" dirty="0" smtClean="0"/>
                <a:t> </a:t>
              </a:r>
              <a:r>
                <a:rPr lang="de-DE" sz="4400" dirty="0" err="1" smtClean="0"/>
                <a:t>does</a:t>
              </a:r>
              <a:r>
                <a:rPr lang="de-DE" sz="4400" dirty="0" smtClean="0"/>
                <a:t> not </a:t>
              </a:r>
              <a:r>
                <a:rPr lang="de-DE" sz="4400" dirty="0" err="1" smtClean="0"/>
                <a:t>exist</a:t>
              </a:r>
              <a:endParaRPr lang="de-DE" sz="4400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991238" y="5297842"/>
              <a:ext cx="159592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2"/>
                  </a:solidFill>
                </a:rPr>
                <a:t>[BGIRSVY01]</a:t>
              </a:r>
              <a:endParaRPr lang="de-DE" dirty="0">
                <a:solidFill>
                  <a:schemeClr val="bg2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1619672" y="3068960"/>
            <a:ext cx="6192688" cy="24482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0" name="Gerade Verbindung 9"/>
          <p:cNvCxnSpPr>
            <a:stCxn id="8" idx="0"/>
          </p:cNvCxnSpPr>
          <p:nvPr/>
        </p:nvCxnSpPr>
        <p:spPr>
          <a:xfrm flipV="1">
            <a:off x="4716016" y="2384884"/>
            <a:ext cx="1008112" cy="684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724128" y="2200218"/>
            <a:ext cx="15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All </a:t>
            </a:r>
            <a:r>
              <a:rPr lang="de-DE" dirty="0" err="1" smtClean="0"/>
              <a:t>Functions</a:t>
            </a:r>
            <a:endParaRPr lang="de-DE" dirty="0"/>
          </a:p>
        </p:txBody>
      </p:sp>
      <p:grpSp>
        <p:nvGrpSpPr>
          <p:cNvPr id="31" name="Gruppierung 30"/>
          <p:cNvGrpSpPr/>
          <p:nvPr/>
        </p:nvGrpSpPr>
        <p:grpSpPr>
          <a:xfrm>
            <a:off x="1367644" y="2475876"/>
            <a:ext cx="1595922" cy="1781216"/>
            <a:chOff x="1367644" y="2475876"/>
            <a:chExt cx="1595922" cy="1781216"/>
          </a:xfrm>
        </p:grpSpPr>
        <p:sp>
          <p:nvSpPr>
            <p:cNvPr id="28" name="Textfeld 27"/>
            <p:cNvSpPr txBox="1"/>
            <p:nvPr/>
          </p:nvSpPr>
          <p:spPr>
            <a:xfrm>
              <a:off x="1367644" y="2475876"/>
              <a:ext cx="15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00"/>
                  </a:solidFill>
                </a:rPr>
                <a:t>[BGIRSVY01]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99792" y="4005064"/>
              <a:ext cx="263774" cy="25202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8" name="Gerade Verbindung 17"/>
            <p:cNvCxnSpPr>
              <a:stCxn id="13" idx="0"/>
            </p:cNvCxnSpPr>
            <p:nvPr/>
          </p:nvCxnSpPr>
          <p:spPr>
            <a:xfrm flipH="1" flipV="1">
              <a:off x="2267744" y="2845208"/>
              <a:ext cx="563935" cy="11598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8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88950"/>
            <a:ext cx="8820150" cy="838200"/>
          </a:xfrm>
        </p:spPr>
        <p:txBody>
          <a:bodyPr/>
          <a:lstStyle/>
          <a:p>
            <a:r>
              <a:rPr lang="de-DE" sz="2400" dirty="0" smtClean="0"/>
              <a:t>[</a:t>
            </a:r>
            <a:r>
              <a:rPr lang="de-DE" sz="2400" dirty="0" err="1"/>
              <a:t>Garg</a:t>
            </a:r>
            <a:r>
              <a:rPr lang="de-DE" sz="2400" dirty="0"/>
              <a:t>, </a:t>
            </a:r>
            <a:r>
              <a:rPr lang="de-DE" sz="2400" dirty="0" err="1"/>
              <a:t>Gentry</a:t>
            </a:r>
            <a:r>
              <a:rPr lang="de-DE" sz="2400" dirty="0"/>
              <a:t>, Halevi, </a:t>
            </a:r>
            <a:r>
              <a:rPr lang="de-DE" sz="2400" dirty="0" err="1"/>
              <a:t>Raykova</a:t>
            </a:r>
            <a:r>
              <a:rPr lang="de-DE" sz="2400" dirty="0"/>
              <a:t>, </a:t>
            </a:r>
            <a:r>
              <a:rPr lang="de-DE" sz="2400" dirty="0" err="1"/>
              <a:t>Sahai</a:t>
            </a:r>
            <a:r>
              <a:rPr lang="de-DE" sz="2400" dirty="0"/>
              <a:t>, </a:t>
            </a:r>
            <a:r>
              <a:rPr lang="de-DE" sz="2400" dirty="0" smtClean="0"/>
              <a:t>Waters </a:t>
            </a:r>
            <a:r>
              <a:rPr lang="de-DE" sz="2400" dirty="0"/>
              <a:t>2013]</a:t>
            </a:r>
            <a:br>
              <a:rPr lang="de-DE" sz="2400" dirty="0"/>
            </a:br>
            <a:r>
              <a:rPr lang="de-DE" sz="1600" dirty="0" err="1"/>
              <a:t>Candidate</a:t>
            </a:r>
            <a:r>
              <a:rPr lang="de-DE" sz="1600" dirty="0"/>
              <a:t> </a:t>
            </a:r>
            <a:r>
              <a:rPr lang="de-DE" sz="1600" dirty="0" err="1"/>
              <a:t>Indistinguishability</a:t>
            </a:r>
            <a:r>
              <a:rPr lang="de-DE" sz="1600" dirty="0"/>
              <a:t> </a:t>
            </a:r>
            <a:r>
              <a:rPr lang="de-DE" sz="1600" dirty="0" err="1"/>
              <a:t>Obfuscation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Functional</a:t>
            </a:r>
            <a:r>
              <a:rPr lang="de-DE" sz="1600" dirty="0"/>
              <a:t> Encryption </a:t>
            </a:r>
            <a:r>
              <a:rPr lang="de-DE" sz="1600" dirty="0" err="1"/>
              <a:t>for</a:t>
            </a:r>
            <a:r>
              <a:rPr lang="de-DE" sz="1600" dirty="0"/>
              <a:t> all </a:t>
            </a:r>
            <a:r>
              <a:rPr lang="de-DE" sz="1600" dirty="0" err="1"/>
              <a:t>circuits</a:t>
            </a:r>
            <a:endParaRPr lang="de-DE" sz="2400" dirty="0"/>
          </a:p>
        </p:txBody>
      </p:sp>
      <p:sp>
        <p:nvSpPr>
          <p:cNvPr id="3" name="Oval 2"/>
          <p:cNvSpPr/>
          <p:nvPr/>
        </p:nvSpPr>
        <p:spPr>
          <a:xfrm>
            <a:off x="4644008" y="4293096"/>
            <a:ext cx="4098102" cy="16201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23850" y="2672916"/>
            <a:ext cx="7594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Indistinguishability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Obfuscation</a:t>
            </a:r>
            <a:r>
              <a:rPr lang="de-DE" sz="3200" b="1" dirty="0" smtClean="0"/>
              <a:t> </a:t>
            </a:r>
            <a:r>
              <a:rPr lang="de-DE" sz="3200" dirty="0" err="1" smtClean="0"/>
              <a:t>exists</a:t>
            </a:r>
            <a:r>
              <a:rPr lang="de-DE" sz="3200" dirty="0" smtClean="0"/>
              <a:t> </a:t>
            </a:r>
            <a:br>
              <a:rPr lang="de-DE" sz="3200" dirty="0" smtClean="0"/>
            </a:br>
            <a:r>
              <a:rPr lang="de-DE" sz="3200" dirty="0" err="1" smtClean="0"/>
              <a:t>for</a:t>
            </a:r>
            <a:r>
              <a:rPr lang="de-DE" sz="3200" dirty="0" smtClean="0"/>
              <a:t> all </a:t>
            </a:r>
            <a:r>
              <a:rPr lang="de-DE" sz="3200" dirty="0" err="1" smtClean="0"/>
              <a:t>functions</a:t>
            </a:r>
            <a:r>
              <a:rPr lang="de-DE" sz="3200" dirty="0" smtClean="0"/>
              <a:t>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74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Indistinguishability</a:t>
            </a:r>
            <a:r>
              <a:rPr lang="de-DE" dirty="0" smtClean="0"/>
              <a:t> </a:t>
            </a:r>
            <a:r>
              <a:rPr lang="de-DE" dirty="0" err="1" smtClean="0"/>
              <a:t>Obfuscation</a:t>
            </a:r>
            <a:r>
              <a:rPr lang="de-DE" dirty="0" smtClean="0"/>
              <a:t> (</a:t>
            </a:r>
            <a:r>
              <a:rPr lang="de-DE" dirty="0" err="1" smtClean="0"/>
              <a:t>iO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592796"/>
            <a:ext cx="7882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programs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implement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same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, </a:t>
            </a:r>
          </a:p>
          <a:p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obfuscations</a:t>
            </a:r>
            <a:r>
              <a:rPr lang="de-DE" sz="2400" dirty="0" smtClean="0"/>
              <a:t> </a:t>
            </a:r>
            <a:r>
              <a:rPr lang="de-DE" sz="2400" dirty="0" err="1" smtClean="0"/>
              <a:t>look</a:t>
            </a:r>
            <a:r>
              <a:rPr lang="de-DE" sz="2400" dirty="0" smtClean="0"/>
              <a:t> </a:t>
            </a:r>
            <a:r>
              <a:rPr lang="de-DE" sz="2400" dirty="0" err="1" smtClean="0"/>
              <a:t>identical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pic>
        <p:nvPicPr>
          <p:cNvPr id="6" name="Bild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2636912"/>
            <a:ext cx="6743700" cy="990600"/>
          </a:xfrm>
          <a:prstGeom prst="rect">
            <a:avLst/>
          </a:prstGeom>
        </p:spPr>
      </p:pic>
      <p:grpSp>
        <p:nvGrpSpPr>
          <p:cNvPr id="22" name="Gruppierung 21"/>
          <p:cNvGrpSpPr/>
          <p:nvPr/>
        </p:nvGrpSpPr>
        <p:grpSpPr>
          <a:xfrm>
            <a:off x="1187624" y="3825045"/>
            <a:ext cx="6410009" cy="1224136"/>
            <a:chOff x="581341" y="3825044"/>
            <a:chExt cx="6938184" cy="1354249"/>
          </a:xfrm>
        </p:grpSpPr>
        <p:sp>
          <p:nvSpPr>
            <p:cNvPr id="13" name="Rechteck 12"/>
            <p:cNvSpPr/>
            <p:nvPr/>
          </p:nvSpPr>
          <p:spPr>
            <a:xfrm>
              <a:off x="1727685" y="4300295"/>
              <a:ext cx="1164332" cy="8763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9" name="Gruppierung 8"/>
            <p:cNvGrpSpPr/>
            <p:nvPr/>
          </p:nvGrpSpPr>
          <p:grpSpPr>
            <a:xfrm>
              <a:off x="581341" y="3825044"/>
              <a:ext cx="2109764" cy="1342427"/>
              <a:chOff x="3779912" y="3651843"/>
              <a:chExt cx="3197895" cy="2034797"/>
            </a:xfrm>
          </p:grpSpPr>
          <p:pic>
            <p:nvPicPr>
              <p:cNvPr id="7" name="Bild 6" descr="Eva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912" y="4005064"/>
                <a:ext cx="1944216" cy="1681576"/>
              </a:xfrm>
              <a:prstGeom prst="rect">
                <a:avLst/>
              </a:prstGeom>
            </p:spPr>
          </p:pic>
          <p:sp>
            <p:nvSpPr>
              <p:cNvPr id="8" name="Wolkenförmige Legende 7"/>
              <p:cNvSpPr/>
              <p:nvPr/>
            </p:nvSpPr>
            <p:spPr>
              <a:xfrm>
                <a:off x="5717667" y="3651843"/>
                <a:ext cx="1260140" cy="706442"/>
              </a:xfrm>
              <a:prstGeom prst="cloudCallout">
                <a:avLst>
                  <a:gd name="adj1" fmla="val -78321"/>
                  <a:gd name="adj2" fmla="val 8449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?</a:t>
                </a:r>
                <a:endParaRPr lang="de-DE" sz="600" dirty="0"/>
              </a:p>
            </p:txBody>
          </p:sp>
        </p:grpSp>
        <p:pic>
          <p:nvPicPr>
            <p:cNvPr id="14" name="Bild 13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330" y="4552597"/>
              <a:ext cx="1815807" cy="342780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>
            <a:xfrm>
              <a:off x="5592189" y="4302931"/>
              <a:ext cx="1164332" cy="8763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6" name="Gruppierung 15"/>
            <p:cNvGrpSpPr/>
            <p:nvPr/>
          </p:nvGrpSpPr>
          <p:grpSpPr>
            <a:xfrm>
              <a:off x="4445845" y="3827680"/>
              <a:ext cx="2109764" cy="1342427"/>
              <a:chOff x="3779912" y="3651843"/>
              <a:chExt cx="3197895" cy="2034797"/>
            </a:xfrm>
          </p:grpSpPr>
          <p:pic>
            <p:nvPicPr>
              <p:cNvPr id="17" name="Bild 16" descr="Eva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912" y="4005064"/>
                <a:ext cx="1944216" cy="1681576"/>
              </a:xfrm>
              <a:prstGeom prst="rect">
                <a:avLst/>
              </a:prstGeom>
            </p:spPr>
          </p:pic>
          <p:sp>
            <p:nvSpPr>
              <p:cNvPr id="18" name="Wolkenförmige Legende 17"/>
              <p:cNvSpPr/>
              <p:nvPr/>
            </p:nvSpPr>
            <p:spPr>
              <a:xfrm>
                <a:off x="5717667" y="3651843"/>
                <a:ext cx="1260140" cy="706442"/>
              </a:xfrm>
              <a:prstGeom prst="cloudCallout">
                <a:avLst>
                  <a:gd name="adj1" fmla="val -78321"/>
                  <a:gd name="adj2" fmla="val 8449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?</a:t>
                </a:r>
                <a:endParaRPr lang="de-DE" sz="600" dirty="0"/>
              </a:p>
            </p:txBody>
          </p:sp>
        </p:grpSp>
        <p:pic>
          <p:nvPicPr>
            <p:cNvPr id="20" name="Bild 1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66" y="4554007"/>
              <a:ext cx="1804459" cy="340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4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79812" y="2744924"/>
            <a:ext cx="3392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So </a:t>
            </a:r>
            <a:r>
              <a:rPr lang="de-DE" sz="6000" dirty="0" err="1" smtClean="0"/>
              <a:t>what</a:t>
            </a:r>
            <a:r>
              <a:rPr lang="de-DE" sz="6000" dirty="0" smtClean="0"/>
              <a:t>?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28396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647564" y="2267744"/>
            <a:ext cx="3348372" cy="27363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 smtClean="0"/>
              <a:t>Indistinguishability</a:t>
            </a:r>
            <a:r>
              <a:rPr lang="de-DE" dirty="0" smtClean="0"/>
              <a:t> </a:t>
            </a:r>
            <a:r>
              <a:rPr lang="de-DE" dirty="0" err="1" smtClean="0"/>
              <a:t>Obfuscator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256076" y="2276872"/>
            <a:ext cx="3348372" cy="27363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 smtClean="0"/>
              <a:t>Indistinguishability</a:t>
            </a:r>
            <a:r>
              <a:rPr lang="de-DE" dirty="0" smtClean="0"/>
              <a:t> </a:t>
            </a:r>
            <a:r>
              <a:rPr lang="de-DE" dirty="0" err="1" smtClean="0"/>
              <a:t>Obfuscator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760132" y="2744924"/>
            <a:ext cx="2448272" cy="19082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smtClean="0"/>
              <a:t>Best </a:t>
            </a:r>
            <a:r>
              <a:rPr lang="de-DE" dirty="0" err="1" smtClean="0"/>
              <a:t>Obfuscator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</a:t>
            </a:r>
            <a:r>
              <a:rPr lang="de-DE" baseline="-25000" dirty="0" smtClean="0"/>
              <a:t>2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88950"/>
            <a:ext cx="8532626" cy="838200"/>
          </a:xfrm>
        </p:spPr>
        <p:txBody>
          <a:bodyPr/>
          <a:lstStyle/>
          <a:p>
            <a:r>
              <a:rPr lang="de-DE" dirty="0" err="1" smtClean="0"/>
              <a:t>Ind</a:t>
            </a:r>
            <a:r>
              <a:rPr lang="de-DE" dirty="0" smtClean="0"/>
              <a:t>. </a:t>
            </a:r>
            <a:r>
              <a:rPr lang="de-DE" dirty="0" err="1" smtClean="0"/>
              <a:t>Obfuscation</a:t>
            </a:r>
            <a:r>
              <a:rPr lang="de-DE" dirty="0" smtClean="0"/>
              <a:t> (</a:t>
            </a:r>
            <a:r>
              <a:rPr lang="de-DE" dirty="0" err="1" smtClean="0"/>
              <a:t>iO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Obfuscation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835696" y="3255144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</a:t>
            </a:r>
            <a:r>
              <a:rPr lang="de-DE" baseline="-25000" dirty="0" smtClean="0"/>
              <a:t>1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6516216" y="3248980"/>
            <a:ext cx="9361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</a:t>
            </a:r>
            <a:r>
              <a:rPr lang="de-DE" baseline="-25000" dirty="0" smtClean="0"/>
              <a:t>2</a:t>
            </a:r>
            <a:endParaRPr lang="de-DE" dirty="0"/>
          </a:p>
        </p:txBody>
      </p:sp>
      <p:grpSp>
        <p:nvGrpSpPr>
          <p:cNvPr id="12" name="Gruppierung 11"/>
          <p:cNvGrpSpPr/>
          <p:nvPr/>
        </p:nvGrpSpPr>
        <p:grpSpPr>
          <a:xfrm>
            <a:off x="3707904" y="3970617"/>
            <a:ext cx="1764196" cy="2070685"/>
            <a:chOff x="3707904" y="3970617"/>
            <a:chExt cx="1764196" cy="2070685"/>
          </a:xfrm>
        </p:grpSpPr>
        <p:pic>
          <p:nvPicPr>
            <p:cNvPr id="23" name="Bild 22" descr="Eva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5038495"/>
              <a:ext cx="1185023" cy="1002807"/>
            </a:xfrm>
            <a:prstGeom prst="rect">
              <a:avLst/>
            </a:prstGeom>
          </p:spPr>
        </p:pic>
        <p:sp>
          <p:nvSpPr>
            <p:cNvPr id="11" name="Wolkenförmige Legende 10"/>
            <p:cNvSpPr/>
            <p:nvPr/>
          </p:nvSpPr>
          <p:spPr>
            <a:xfrm>
              <a:off x="3707904" y="3970617"/>
              <a:ext cx="1764196" cy="1033431"/>
            </a:xfrm>
            <a:prstGeom prst="cloudCallout">
              <a:avLst>
                <a:gd name="adj1" fmla="val -4234"/>
                <a:gd name="adj2" fmla="val 76018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P</a:t>
              </a:r>
              <a:r>
                <a:rPr lang="de-DE" baseline="-25000" dirty="0" smtClean="0"/>
                <a:t>1</a:t>
              </a:r>
              <a:r>
                <a:rPr lang="de-DE" dirty="0" smtClean="0"/>
                <a:t> </a:t>
              </a:r>
              <a:r>
                <a:rPr lang="de-DE" dirty="0" err="1" smtClean="0"/>
                <a:t>or</a:t>
              </a:r>
              <a:r>
                <a:rPr lang="de-DE" dirty="0" smtClean="0"/>
                <a:t> P</a:t>
              </a:r>
              <a:r>
                <a:rPr lang="de-DE" baseline="-25000" dirty="0" smtClean="0"/>
                <a:t>2</a:t>
              </a:r>
              <a:r>
                <a:rPr lang="de-DE" dirty="0" smtClean="0"/>
                <a:t>?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6115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iO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Big Data</a:t>
            </a:r>
            <a:endParaRPr lang="de-DE" dirty="0"/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"/>
          </p:nvPr>
        </p:nvSpPr>
        <p:spPr>
          <a:xfrm>
            <a:off x="539552" y="3515296"/>
            <a:ext cx="7631956" cy="2145952"/>
          </a:xfrm>
        </p:spPr>
        <p:txBody>
          <a:bodyPr vert="horz"/>
          <a:lstStyle/>
          <a:p>
            <a:r>
              <a:rPr lang="de-DE" dirty="0" err="1" smtClean="0"/>
              <a:t>iO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somewhat</a:t>
            </a:r>
            <a:r>
              <a:rPr lang="de-DE" dirty="0" smtClean="0"/>
              <a:t> </a:t>
            </a:r>
            <a:r>
              <a:rPr lang="de-DE" dirty="0" err="1" smtClean="0"/>
              <a:t>weird</a:t>
            </a:r>
            <a:r>
              <a:rPr lang="de-DE" dirty="0" smtClean="0"/>
              <a:t> but </a:t>
            </a:r>
            <a:r>
              <a:rPr lang="de-DE" dirty="0" err="1" smtClean="0"/>
              <a:t>incredibly</a:t>
            </a:r>
            <a:r>
              <a:rPr lang="de-DE" dirty="0" smtClean="0"/>
              <a:t> </a:t>
            </a:r>
            <a:r>
              <a:rPr lang="de-DE" dirty="0" err="1" smtClean="0"/>
              <a:t>useful</a:t>
            </a:r>
            <a:r>
              <a:rPr lang="de-DE" dirty="0" smtClean="0"/>
              <a:t>!</a:t>
            </a:r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iO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do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iO</a:t>
            </a:r>
            <a:r>
              <a:rPr lang="de-DE" dirty="0" smtClean="0"/>
              <a:t>?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020" y="1628800"/>
            <a:ext cx="3992352" cy="18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Ind</a:t>
            </a:r>
            <a:r>
              <a:rPr lang="de-DE" dirty="0" smtClean="0"/>
              <a:t>. </a:t>
            </a:r>
            <a:r>
              <a:rPr lang="de-DE" dirty="0" err="1" smtClean="0"/>
              <a:t>Obfuscation</a:t>
            </a:r>
            <a:r>
              <a:rPr lang="de-DE" dirty="0" smtClean="0"/>
              <a:t> (</a:t>
            </a:r>
            <a:r>
              <a:rPr lang="de-DE" dirty="0" err="1" smtClean="0"/>
              <a:t>iO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664804"/>
            <a:ext cx="817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pseudorandom</a:t>
            </a:r>
            <a:r>
              <a:rPr lang="de-DE" dirty="0" smtClean="0"/>
              <a:t> </a:t>
            </a:r>
            <a:r>
              <a:rPr lang="de-DE" dirty="0" err="1" smtClean="0"/>
              <a:t>generator</a:t>
            </a:r>
            <a:r>
              <a:rPr lang="de-DE" dirty="0" smtClean="0"/>
              <a:t> PRG: {0,1}</a:t>
            </a:r>
            <a:r>
              <a:rPr lang="de-DE" baseline="30000" dirty="0" err="1" smtClean="0"/>
              <a:t>n</a:t>
            </a:r>
            <a:r>
              <a:rPr lang="de-DE" dirty="0" smtClean="0"/>
              <a:t> -&gt; {0,1}</a:t>
            </a:r>
            <a:r>
              <a:rPr lang="de-DE" baseline="30000" dirty="0" smtClean="0"/>
              <a:t>2n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function</a:t>
            </a:r>
            <a:r>
              <a:rPr lang="de-DE" dirty="0" smtClean="0"/>
              <a:t> such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adversary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distinguish</a:t>
            </a:r>
            <a:r>
              <a:rPr lang="de-DE" dirty="0"/>
              <a:t> </a:t>
            </a:r>
            <a:r>
              <a:rPr lang="de-DE" dirty="0" smtClean="0"/>
              <a:t>PRG(s)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random</a:t>
            </a:r>
            <a:r>
              <a:rPr lang="de-DE" dirty="0" smtClean="0"/>
              <a:t> s in </a:t>
            </a:r>
            <a:r>
              <a:rPr lang="de-DE" dirty="0"/>
              <a:t>{0,1}</a:t>
            </a:r>
            <a:r>
              <a:rPr lang="de-DE" baseline="30000" dirty="0" err="1" smtClean="0"/>
              <a:t>n</a:t>
            </a:r>
            <a:r>
              <a:rPr lang="de-DE" baseline="30000" dirty="0" smtClean="0"/>
              <a:t> </a:t>
            </a:r>
          </a:p>
          <a:p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random</a:t>
            </a:r>
            <a:r>
              <a:rPr lang="de-DE" dirty="0" smtClean="0"/>
              <a:t> t in </a:t>
            </a:r>
            <a:r>
              <a:rPr lang="de-DE" dirty="0"/>
              <a:t>{0,1}</a:t>
            </a:r>
            <a:r>
              <a:rPr lang="de-DE" baseline="30000" dirty="0"/>
              <a:t>2n</a:t>
            </a:r>
            <a:r>
              <a:rPr lang="de-DE" dirty="0"/>
              <a:t> </a:t>
            </a:r>
            <a:endParaRPr lang="de-DE" baseline="30000" dirty="0" smtClean="0"/>
          </a:p>
        </p:txBody>
      </p:sp>
      <p:pic>
        <p:nvPicPr>
          <p:cNvPr id="8" name="Bild 7" descr="Eva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4401108"/>
            <a:ext cx="1185023" cy="100280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724128" y="2996952"/>
            <a:ext cx="204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Sample t in </a:t>
            </a:r>
            <a:r>
              <a:rPr lang="de-DE" dirty="0"/>
              <a:t>{0,1}</a:t>
            </a:r>
            <a:r>
              <a:rPr lang="de-DE" baseline="30000" dirty="0"/>
              <a:t>2n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331640" y="2996952"/>
            <a:ext cx="201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Sample s in </a:t>
            </a:r>
            <a:r>
              <a:rPr lang="de-DE" dirty="0"/>
              <a:t>{0,1</a:t>
            </a:r>
            <a:r>
              <a:rPr lang="de-DE" dirty="0" smtClean="0"/>
              <a:t>}</a:t>
            </a:r>
            <a:r>
              <a:rPr lang="de-DE" baseline="30000" dirty="0" err="1" smtClean="0"/>
              <a:t>n</a:t>
            </a:r>
            <a:endParaRPr lang="de-DE" dirty="0"/>
          </a:p>
        </p:txBody>
      </p:sp>
      <p:cxnSp>
        <p:nvCxnSpPr>
          <p:cNvPr id="11" name="Gerade Verbindung mit Pfeil 10"/>
          <p:cNvCxnSpPr>
            <a:stCxn id="5" idx="2"/>
            <a:endCxn id="8" idx="3"/>
          </p:cNvCxnSpPr>
          <p:nvPr/>
        </p:nvCxnSpPr>
        <p:spPr>
          <a:xfrm flipH="1">
            <a:off x="5144955" y="3366284"/>
            <a:ext cx="1604059" cy="1536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9" idx="2"/>
            <a:endCxn id="8" idx="1"/>
          </p:cNvCxnSpPr>
          <p:nvPr/>
        </p:nvCxnSpPr>
        <p:spPr>
          <a:xfrm>
            <a:off x="2339376" y="3366284"/>
            <a:ext cx="1620556" cy="1536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 rot="18963908">
            <a:off x="5599728" y="3787667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 rot="2481971">
            <a:off x="2870095" y="3771488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PRG(s)</a:t>
            </a:r>
            <a:endParaRPr lang="de-DE" dirty="0"/>
          </a:p>
        </p:txBody>
      </p:sp>
      <p:sp>
        <p:nvSpPr>
          <p:cNvPr id="17" name="Wolkenförmige Legende 16"/>
          <p:cNvSpPr/>
          <p:nvPr/>
        </p:nvSpPr>
        <p:spPr>
          <a:xfrm>
            <a:off x="3744563" y="3168015"/>
            <a:ext cx="1764196" cy="1033431"/>
          </a:xfrm>
          <a:prstGeom prst="cloudCallout">
            <a:avLst>
              <a:gd name="adj1" fmla="val -4234"/>
              <a:gd name="adj2" fmla="val 7601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8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Ind</a:t>
            </a:r>
            <a:r>
              <a:rPr lang="de-DE" dirty="0" smtClean="0"/>
              <a:t>. </a:t>
            </a:r>
            <a:r>
              <a:rPr lang="de-DE" dirty="0" err="1" smtClean="0"/>
              <a:t>Obfuscation</a:t>
            </a:r>
            <a:r>
              <a:rPr lang="de-DE" dirty="0" smtClean="0"/>
              <a:t> (</a:t>
            </a:r>
            <a:r>
              <a:rPr lang="de-DE" dirty="0" err="1" smtClean="0"/>
              <a:t>iO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15516" y="1653208"/>
            <a:ext cx="536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pseudorandom</a:t>
            </a:r>
            <a:r>
              <a:rPr lang="de-DE" dirty="0" smtClean="0"/>
              <a:t> </a:t>
            </a:r>
            <a:r>
              <a:rPr lang="de-DE" dirty="0" err="1" smtClean="0"/>
              <a:t>generator</a:t>
            </a:r>
            <a:r>
              <a:rPr lang="de-DE" dirty="0" smtClean="0"/>
              <a:t> PRG: {0,1}</a:t>
            </a:r>
            <a:r>
              <a:rPr lang="de-DE" baseline="30000" dirty="0" err="1" smtClean="0"/>
              <a:t>n</a:t>
            </a:r>
            <a:r>
              <a:rPr lang="de-DE" dirty="0" smtClean="0"/>
              <a:t> -&gt; {0,1}</a:t>
            </a:r>
            <a:r>
              <a:rPr lang="de-DE" baseline="30000" dirty="0" smtClean="0"/>
              <a:t>2n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function</a:t>
            </a:r>
            <a:r>
              <a:rPr lang="de-DE" dirty="0" smtClean="0"/>
              <a:t> such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adversary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distinguish</a:t>
            </a:r>
            <a:r>
              <a:rPr lang="de-DE" dirty="0" smtClean="0"/>
              <a:t> PRG(s)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random</a:t>
            </a:r>
            <a:r>
              <a:rPr lang="de-DE" dirty="0" smtClean="0"/>
              <a:t> s in </a:t>
            </a:r>
            <a:r>
              <a:rPr lang="de-DE" dirty="0"/>
              <a:t>{0,1}</a:t>
            </a:r>
            <a:r>
              <a:rPr lang="de-DE" baseline="30000" dirty="0" err="1" smtClean="0"/>
              <a:t>n</a:t>
            </a:r>
            <a:r>
              <a:rPr lang="de-DE" baseline="30000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random</a:t>
            </a:r>
            <a:r>
              <a:rPr lang="de-DE" dirty="0" smtClean="0"/>
              <a:t> t in </a:t>
            </a:r>
            <a:r>
              <a:rPr lang="de-DE" dirty="0"/>
              <a:t>{0,1}</a:t>
            </a:r>
            <a:r>
              <a:rPr lang="de-DE" baseline="30000" dirty="0"/>
              <a:t>2n</a:t>
            </a:r>
            <a:r>
              <a:rPr lang="de-DE" dirty="0"/>
              <a:t> </a:t>
            </a:r>
            <a:endParaRPr lang="de-DE" baseline="30000" dirty="0" smtClean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64" y="1664804"/>
            <a:ext cx="3621844" cy="1359081"/>
          </a:xfrm>
          <a:prstGeom prst="rect">
            <a:avLst/>
          </a:prstGeom>
        </p:spPr>
      </p:pic>
      <p:grpSp>
        <p:nvGrpSpPr>
          <p:cNvPr id="29" name="Gruppierung 28"/>
          <p:cNvGrpSpPr/>
          <p:nvPr/>
        </p:nvGrpSpPr>
        <p:grpSpPr>
          <a:xfrm>
            <a:off x="463340" y="3394308"/>
            <a:ext cx="3352576" cy="2157328"/>
            <a:chOff x="463340" y="3394308"/>
            <a:chExt cx="3352576" cy="2157328"/>
          </a:xfrm>
        </p:grpSpPr>
        <p:sp>
          <p:nvSpPr>
            <p:cNvPr id="7" name="Abgerundetes Rechteck 6"/>
            <p:cNvSpPr/>
            <p:nvPr/>
          </p:nvSpPr>
          <p:spPr>
            <a:xfrm>
              <a:off x="467544" y="4113076"/>
              <a:ext cx="3348372" cy="14385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dirty="0" err="1" smtClean="0">
                  <a:latin typeface="Courier"/>
                  <a:cs typeface="Courier"/>
                </a:rPr>
                <a:t>return</a:t>
              </a:r>
              <a:r>
                <a:rPr lang="de-DE" dirty="0" smtClean="0">
                  <a:latin typeface="Courier"/>
                  <a:cs typeface="Courier"/>
                </a:rPr>
                <a:t> “</a:t>
              </a:r>
              <a:r>
                <a:rPr lang="de-DE" dirty="0" err="1" smtClean="0">
                  <a:latin typeface="Courier"/>
                  <a:cs typeface="Courier"/>
                </a:rPr>
                <a:t>Hello</a:t>
              </a:r>
              <a:r>
                <a:rPr lang="de-DE" dirty="0" smtClean="0">
                  <a:latin typeface="Courier"/>
                  <a:cs typeface="Courier"/>
                </a:rPr>
                <a:t> World!“</a:t>
              </a:r>
              <a:endParaRPr lang="de-DE" dirty="0">
                <a:latin typeface="Courier"/>
                <a:cs typeface="Courier"/>
              </a:endParaRPr>
            </a:p>
          </p:txBody>
        </p:sp>
        <p:cxnSp>
          <p:nvCxnSpPr>
            <p:cNvPr id="12" name="Gerade Verbindung mit Pfeil 11"/>
            <p:cNvCxnSpPr>
              <a:endCxn id="7" idx="0"/>
            </p:cNvCxnSpPr>
            <p:nvPr/>
          </p:nvCxnSpPr>
          <p:spPr>
            <a:xfrm>
              <a:off x="2141730" y="3753036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1991689" y="33943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x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63340" y="4109628"/>
              <a:ext cx="424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</a:t>
              </a:r>
              <a:r>
                <a:rPr lang="de-DE" baseline="-25000" dirty="0" smtClean="0"/>
                <a:t>1</a:t>
              </a:r>
              <a:endParaRPr lang="de-DE" dirty="0"/>
            </a:p>
          </p:txBody>
        </p:sp>
      </p:grpSp>
      <p:grpSp>
        <p:nvGrpSpPr>
          <p:cNvPr id="28" name="Gruppierung 27"/>
          <p:cNvGrpSpPr/>
          <p:nvPr/>
        </p:nvGrpSpPr>
        <p:grpSpPr>
          <a:xfrm>
            <a:off x="5191150" y="3394308"/>
            <a:ext cx="3600400" cy="2446960"/>
            <a:chOff x="4139952" y="3394308"/>
            <a:chExt cx="3600400" cy="2446960"/>
          </a:xfrm>
        </p:grpSpPr>
        <p:sp>
          <p:nvSpPr>
            <p:cNvPr id="19" name="Abgerundetes Rechteck 18"/>
            <p:cNvSpPr/>
            <p:nvPr/>
          </p:nvSpPr>
          <p:spPr>
            <a:xfrm>
              <a:off x="4139952" y="4109628"/>
              <a:ext cx="3600400" cy="173164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dirty="0" smtClean="0">
                  <a:latin typeface="Courier"/>
                  <a:cs typeface="Courier"/>
                </a:rPr>
                <a:t/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err="1" smtClean="0">
                  <a:latin typeface="Courier"/>
                  <a:cs typeface="Courier"/>
                </a:rPr>
                <a:t>if</a:t>
              </a:r>
              <a:r>
                <a:rPr lang="de-DE" dirty="0" smtClean="0">
                  <a:latin typeface="Courier"/>
                  <a:cs typeface="Courier"/>
                </a:rPr>
                <a:t> PRG(x) = t</a:t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smtClean="0">
                  <a:latin typeface="Courier"/>
                  <a:cs typeface="Courier"/>
                </a:rPr>
                <a:t>  </a:t>
              </a:r>
              <a:r>
                <a:rPr lang="de-DE" dirty="0" err="1" smtClean="0">
                  <a:latin typeface="Courier"/>
                  <a:cs typeface="Courier"/>
                </a:rPr>
                <a:t>return</a:t>
              </a:r>
              <a:r>
                <a:rPr lang="de-DE" dirty="0" smtClean="0">
                  <a:latin typeface="Courier"/>
                  <a:cs typeface="Courier"/>
                </a:rPr>
                <a:t> “</a:t>
              </a:r>
              <a:r>
                <a:rPr lang="de-DE" dirty="0" err="1" smtClean="0">
                  <a:latin typeface="Courier"/>
                  <a:cs typeface="Courier"/>
                </a:rPr>
                <a:t>Hello</a:t>
              </a:r>
              <a:r>
                <a:rPr lang="de-DE" dirty="0" smtClean="0">
                  <a:latin typeface="Courier"/>
                  <a:cs typeface="Courier"/>
                </a:rPr>
                <a:t> World!“</a:t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err="1">
                  <a:latin typeface="Courier"/>
                  <a:cs typeface="Courier"/>
                </a:rPr>
                <a:t>return</a:t>
              </a:r>
              <a:r>
                <a:rPr lang="de-DE" dirty="0">
                  <a:latin typeface="Courier"/>
                  <a:cs typeface="Courier"/>
                </a:rPr>
                <a:t> “</a:t>
              </a:r>
              <a:r>
                <a:rPr lang="de-DE" dirty="0" err="1">
                  <a:latin typeface="Courier"/>
                  <a:cs typeface="Courier"/>
                </a:rPr>
                <a:t>Hello</a:t>
              </a:r>
              <a:r>
                <a:rPr lang="de-DE" dirty="0">
                  <a:latin typeface="Courier"/>
                  <a:cs typeface="Courier"/>
                </a:rPr>
                <a:t> World!“</a:t>
              </a:r>
              <a:br>
                <a:rPr lang="de-DE" dirty="0">
                  <a:latin typeface="Courier"/>
                  <a:cs typeface="Courier"/>
                </a:rPr>
              </a:br>
              <a:endParaRPr lang="de-DE" dirty="0">
                <a:latin typeface="Courier"/>
                <a:cs typeface="Courier"/>
              </a:endParaRP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6991350" y="374958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6841309" y="33943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x</a:t>
              </a:r>
              <a:endParaRPr lang="de-DE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139952" y="4109628"/>
              <a:ext cx="6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</a:t>
              </a:r>
              <a:r>
                <a:rPr lang="de-DE" baseline="-25000" dirty="0" smtClean="0"/>
                <a:t>2</a:t>
              </a:r>
              <a:r>
                <a:rPr lang="de-DE" dirty="0" smtClean="0"/>
                <a:t> [t]</a:t>
              </a:r>
              <a:endParaRPr lang="de-DE" baseline="-25000" dirty="0" smtClean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283968" y="3394308"/>
              <a:ext cx="2015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Sample s in {0,1}</a:t>
              </a:r>
              <a:r>
                <a:rPr lang="de-DE" baseline="30000" dirty="0" err="1" smtClean="0"/>
                <a:t>n</a:t>
              </a:r>
              <a:r>
                <a:rPr lang="de-DE" baseline="30000" dirty="0"/>
                <a:t> </a:t>
              </a:r>
              <a:r>
                <a:rPr lang="de-DE" dirty="0" smtClean="0"/>
                <a:t> </a:t>
              </a:r>
            </a:p>
            <a:p>
              <a:r>
                <a:rPr lang="de-DE" dirty="0" smtClean="0"/>
                <a:t>t &lt;- PRG(s)</a:t>
              </a:r>
              <a:endParaRPr lang="de-DE" dirty="0"/>
            </a:p>
          </p:txBody>
        </p:sp>
      </p:grpSp>
      <p:grpSp>
        <p:nvGrpSpPr>
          <p:cNvPr id="32" name="Gruppierung 31"/>
          <p:cNvGrpSpPr/>
          <p:nvPr/>
        </p:nvGrpSpPr>
        <p:grpSpPr>
          <a:xfrm>
            <a:off x="3923928" y="4558924"/>
            <a:ext cx="1134272" cy="1493525"/>
            <a:chOff x="3923928" y="4558924"/>
            <a:chExt cx="1134272" cy="1493525"/>
          </a:xfrm>
        </p:grpSpPr>
        <p:pic>
          <p:nvPicPr>
            <p:cNvPr id="30" name="Bild 29" descr="Eva.jp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381" y="5407704"/>
              <a:ext cx="761899" cy="644745"/>
            </a:xfrm>
            <a:prstGeom prst="rect">
              <a:avLst/>
            </a:prstGeom>
          </p:spPr>
        </p:pic>
        <p:sp>
          <p:nvSpPr>
            <p:cNvPr id="31" name="Wolkenförmige Legende 30"/>
            <p:cNvSpPr/>
            <p:nvPr/>
          </p:nvSpPr>
          <p:spPr>
            <a:xfrm>
              <a:off x="3923928" y="4558924"/>
              <a:ext cx="1134272" cy="664434"/>
            </a:xfrm>
            <a:prstGeom prst="cloudCallout">
              <a:avLst>
                <a:gd name="adj1" fmla="val -4234"/>
                <a:gd name="adj2" fmla="val 76018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?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351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e 3"/>
          <p:cNvSpPr/>
          <p:nvPr/>
        </p:nvSpPr>
        <p:spPr>
          <a:xfrm>
            <a:off x="2593331" y="1416122"/>
            <a:ext cx="4927002" cy="318202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Big Data</a:t>
            </a:r>
            <a:endParaRPr lang="de-DE" sz="4800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655676" y="4211973"/>
            <a:ext cx="1152128" cy="51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pierung 5"/>
          <p:cNvGrpSpPr/>
          <p:nvPr/>
        </p:nvGrpSpPr>
        <p:grpSpPr>
          <a:xfrm>
            <a:off x="3464705" y="3326044"/>
            <a:ext cx="1422501" cy="955850"/>
            <a:chOff x="2431506" y="2018573"/>
            <a:chExt cx="1422501" cy="955850"/>
          </a:xfrm>
        </p:grpSpPr>
        <p:pic>
          <p:nvPicPr>
            <p:cNvPr id="7" name="Picture 8" descr="http://openclipart.org/image/800px/svg_to_png/36163/127023888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506" y="2018573"/>
              <a:ext cx="794175" cy="79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://openclipart.org/image/800px/svg_to_png/36163/127023888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538" y="2088494"/>
              <a:ext cx="794175" cy="79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openclipart.org/image/800px/svg_to_png/36163/127023888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180248"/>
              <a:ext cx="794175" cy="79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Gerade Verbindung mit Pfeil 9"/>
          <p:cNvCxnSpPr/>
          <p:nvPr/>
        </p:nvCxnSpPr>
        <p:spPr>
          <a:xfrm flipH="1">
            <a:off x="1791268" y="4365104"/>
            <a:ext cx="112455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120px-Swipe_X74S_Halo_Tablet_P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5218906"/>
            <a:ext cx="1524000" cy="774700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 flipV="1">
            <a:off x="4175956" y="4505550"/>
            <a:ext cx="440472" cy="615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endCxn id="15" idx="0"/>
          </p:cNvCxnSpPr>
          <p:nvPr/>
        </p:nvCxnSpPr>
        <p:spPr>
          <a:xfrm flipH="1">
            <a:off x="4361892" y="4658679"/>
            <a:ext cx="362550" cy="560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Bild 23" descr="Samsung_Galaxy_S_II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2" y="836712"/>
            <a:ext cx="838200" cy="1524000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>
            <a:off x="1957117" y="1628800"/>
            <a:ext cx="768115" cy="29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1849103" y="1772816"/>
            <a:ext cx="958701" cy="38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2" descr="http://openclipart.org/image/800px/svg_to_png/12273/felipecaparelli_Gears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48" y="3251125"/>
            <a:ext cx="1224136" cy="13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 18" descr="Alic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4" y="4598144"/>
            <a:ext cx="926592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Ind</a:t>
            </a:r>
            <a:r>
              <a:rPr lang="de-DE" dirty="0" smtClean="0"/>
              <a:t>. </a:t>
            </a:r>
            <a:r>
              <a:rPr lang="de-DE" dirty="0" err="1" smtClean="0"/>
              <a:t>Obfuscation</a:t>
            </a:r>
            <a:r>
              <a:rPr lang="de-DE" dirty="0" smtClean="0"/>
              <a:t> (</a:t>
            </a:r>
            <a:r>
              <a:rPr lang="de-DE" dirty="0" err="1" smtClean="0"/>
              <a:t>iO</a:t>
            </a:r>
            <a:r>
              <a:rPr lang="de-DE" dirty="0" smtClean="0"/>
              <a:t>)</a:t>
            </a:r>
            <a:endParaRPr lang="de-DE" dirty="0"/>
          </a:p>
        </p:txBody>
      </p:sp>
      <p:grpSp>
        <p:nvGrpSpPr>
          <p:cNvPr id="8" name="Gruppierung 7"/>
          <p:cNvGrpSpPr/>
          <p:nvPr/>
        </p:nvGrpSpPr>
        <p:grpSpPr>
          <a:xfrm>
            <a:off x="822627" y="1439488"/>
            <a:ext cx="3352576" cy="2167932"/>
            <a:chOff x="822627" y="1439488"/>
            <a:chExt cx="3352576" cy="2167932"/>
          </a:xfrm>
        </p:grpSpPr>
        <p:sp>
          <p:nvSpPr>
            <p:cNvPr id="7" name="Abgerundetes Rechteck 6"/>
            <p:cNvSpPr/>
            <p:nvPr/>
          </p:nvSpPr>
          <p:spPr>
            <a:xfrm>
              <a:off x="826831" y="2168860"/>
              <a:ext cx="3348372" cy="14385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dirty="0" err="1" smtClean="0">
                  <a:latin typeface="Courier"/>
                  <a:cs typeface="Courier"/>
                </a:rPr>
                <a:t>return</a:t>
              </a:r>
              <a:r>
                <a:rPr lang="de-DE" dirty="0" smtClean="0">
                  <a:latin typeface="Courier"/>
                  <a:cs typeface="Courier"/>
                </a:rPr>
                <a:t> “</a:t>
              </a:r>
              <a:r>
                <a:rPr lang="de-DE" dirty="0" err="1" smtClean="0">
                  <a:latin typeface="Courier"/>
                  <a:cs typeface="Courier"/>
                </a:rPr>
                <a:t>Hello</a:t>
              </a:r>
              <a:r>
                <a:rPr lang="de-DE" dirty="0" smtClean="0">
                  <a:latin typeface="Courier"/>
                  <a:cs typeface="Courier"/>
                </a:rPr>
                <a:t> World!“</a:t>
              </a:r>
              <a:endParaRPr lang="de-DE" dirty="0">
                <a:latin typeface="Courier"/>
                <a:cs typeface="Courier"/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3527709" y="1798216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3377668" y="143948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x</a:t>
              </a: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22627" y="2165412"/>
              <a:ext cx="424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</a:t>
              </a:r>
              <a:r>
                <a:rPr lang="de-DE" baseline="-25000" dirty="0" smtClean="0"/>
                <a:t>1</a:t>
              </a:r>
              <a:endParaRPr lang="de-DE" dirty="0"/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4968044" y="1453540"/>
            <a:ext cx="3600400" cy="2153880"/>
            <a:chOff x="4968044" y="1453540"/>
            <a:chExt cx="3600400" cy="2153880"/>
          </a:xfrm>
        </p:grpSpPr>
        <p:sp>
          <p:nvSpPr>
            <p:cNvPr id="19" name="Abgerundetes Rechteck 18"/>
            <p:cNvSpPr/>
            <p:nvPr/>
          </p:nvSpPr>
          <p:spPr>
            <a:xfrm>
              <a:off x="4968044" y="2168860"/>
              <a:ext cx="3600400" cy="14385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dirty="0" smtClean="0">
                  <a:latin typeface="Courier"/>
                  <a:cs typeface="Courier"/>
                </a:rPr>
                <a:t/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smtClean="0">
                  <a:latin typeface="Courier"/>
                  <a:cs typeface="Courier"/>
                </a:rPr>
                <a:t/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err="1" smtClean="0">
                  <a:latin typeface="Courier"/>
                  <a:cs typeface="Courier"/>
                </a:rPr>
                <a:t>if</a:t>
              </a:r>
              <a:r>
                <a:rPr lang="de-DE" dirty="0" smtClean="0">
                  <a:latin typeface="Courier"/>
                  <a:cs typeface="Courier"/>
                </a:rPr>
                <a:t> PRG(x) = t</a:t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smtClean="0">
                  <a:latin typeface="Courier"/>
                  <a:cs typeface="Courier"/>
                </a:rPr>
                <a:t>  </a:t>
              </a:r>
              <a:r>
                <a:rPr lang="de-DE" dirty="0" err="1" smtClean="0">
                  <a:latin typeface="Courier"/>
                  <a:cs typeface="Courier"/>
                </a:rPr>
                <a:t>return</a:t>
              </a:r>
              <a:r>
                <a:rPr lang="de-DE" dirty="0" smtClean="0">
                  <a:latin typeface="Courier"/>
                  <a:cs typeface="Courier"/>
                </a:rPr>
                <a:t> “</a:t>
              </a:r>
              <a:r>
                <a:rPr lang="de-DE" dirty="0" err="1" smtClean="0">
                  <a:latin typeface="Courier"/>
                  <a:cs typeface="Courier"/>
                </a:rPr>
                <a:t>Hello</a:t>
              </a:r>
              <a:r>
                <a:rPr lang="de-DE" dirty="0" smtClean="0">
                  <a:latin typeface="Courier"/>
                  <a:cs typeface="Courier"/>
                </a:rPr>
                <a:t> World!“</a:t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err="1">
                  <a:latin typeface="Courier"/>
                  <a:cs typeface="Courier"/>
                </a:rPr>
                <a:t>return</a:t>
              </a:r>
              <a:r>
                <a:rPr lang="de-DE" dirty="0">
                  <a:latin typeface="Courier"/>
                  <a:cs typeface="Courier"/>
                </a:rPr>
                <a:t> “</a:t>
              </a:r>
              <a:r>
                <a:rPr lang="de-DE" dirty="0" err="1">
                  <a:latin typeface="Courier"/>
                  <a:cs typeface="Courier"/>
                </a:rPr>
                <a:t>Hello</a:t>
              </a:r>
              <a:r>
                <a:rPr lang="de-DE" dirty="0">
                  <a:latin typeface="Courier"/>
                  <a:cs typeface="Courier"/>
                </a:rPr>
                <a:t> World!“</a:t>
              </a:r>
              <a:br>
                <a:rPr lang="de-DE" dirty="0">
                  <a:latin typeface="Courier"/>
                  <a:cs typeface="Courier"/>
                </a:rPr>
              </a:br>
              <a:endParaRPr lang="de-DE" dirty="0">
                <a:latin typeface="Courier"/>
                <a:cs typeface="Courier"/>
              </a:endParaRP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7819442" y="1808820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7669401" y="14535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x</a:t>
              </a:r>
              <a:endParaRPr lang="de-DE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968044" y="2168860"/>
              <a:ext cx="6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</a:t>
              </a:r>
              <a:r>
                <a:rPr lang="de-DE" baseline="-25000" dirty="0" smtClean="0"/>
                <a:t>2</a:t>
              </a:r>
              <a:r>
                <a:rPr lang="de-DE" dirty="0" smtClean="0"/>
                <a:t> [t]</a:t>
              </a:r>
              <a:endParaRPr lang="de-DE" baseline="-25000" dirty="0" smtClean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112060" y="1453540"/>
              <a:ext cx="2015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Sample s in {0,1}</a:t>
              </a:r>
              <a:r>
                <a:rPr lang="de-DE" baseline="30000" dirty="0" err="1" smtClean="0"/>
                <a:t>n</a:t>
              </a:r>
              <a:r>
                <a:rPr lang="de-DE" baseline="30000" dirty="0"/>
                <a:t> </a:t>
              </a:r>
              <a:r>
                <a:rPr lang="de-DE" dirty="0" smtClean="0"/>
                <a:t> </a:t>
              </a:r>
            </a:p>
            <a:p>
              <a:r>
                <a:rPr lang="de-DE" dirty="0" smtClean="0"/>
                <a:t>t &lt;- PRG(s)</a:t>
              </a:r>
              <a:endParaRPr lang="de-DE" dirty="0"/>
            </a:p>
          </p:txBody>
        </p:sp>
      </p:grpSp>
      <p:grpSp>
        <p:nvGrpSpPr>
          <p:cNvPr id="3" name="Gruppierung 2"/>
          <p:cNvGrpSpPr/>
          <p:nvPr/>
        </p:nvGrpSpPr>
        <p:grpSpPr>
          <a:xfrm>
            <a:off x="819303" y="3754348"/>
            <a:ext cx="3600400" cy="2187128"/>
            <a:chOff x="819303" y="3754348"/>
            <a:chExt cx="3600400" cy="2187128"/>
          </a:xfrm>
        </p:grpSpPr>
        <p:sp>
          <p:nvSpPr>
            <p:cNvPr id="23" name="Abgerundetes Rechteck 22"/>
            <p:cNvSpPr/>
            <p:nvPr/>
          </p:nvSpPr>
          <p:spPr>
            <a:xfrm>
              <a:off x="819303" y="4502916"/>
              <a:ext cx="3600400" cy="14385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dirty="0" smtClean="0">
                  <a:latin typeface="Courier"/>
                  <a:cs typeface="Courier"/>
                </a:rPr>
                <a:t/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smtClean="0">
                  <a:latin typeface="Courier"/>
                  <a:cs typeface="Courier"/>
                </a:rPr>
                <a:t/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err="1" smtClean="0">
                  <a:latin typeface="Courier"/>
                  <a:cs typeface="Courier"/>
                </a:rPr>
                <a:t>if</a:t>
              </a:r>
              <a:r>
                <a:rPr lang="de-DE" dirty="0" smtClean="0">
                  <a:latin typeface="Courier"/>
                  <a:cs typeface="Courier"/>
                </a:rPr>
                <a:t> PRG(x) = t</a:t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smtClean="0">
                  <a:latin typeface="Courier"/>
                  <a:cs typeface="Courier"/>
                </a:rPr>
                <a:t>  </a:t>
              </a:r>
              <a:r>
                <a:rPr lang="de-DE" dirty="0" err="1" smtClean="0">
                  <a:latin typeface="Courier"/>
                  <a:cs typeface="Courier"/>
                </a:rPr>
                <a:t>return</a:t>
              </a:r>
              <a:r>
                <a:rPr lang="de-DE" dirty="0" smtClean="0">
                  <a:latin typeface="Courier"/>
                  <a:cs typeface="Courier"/>
                </a:rPr>
                <a:t> “</a:t>
              </a:r>
              <a:r>
                <a:rPr lang="de-DE" dirty="0" err="1" smtClean="0">
                  <a:latin typeface="Courier"/>
                  <a:cs typeface="Courier"/>
                </a:rPr>
                <a:t>Hello</a:t>
              </a:r>
              <a:r>
                <a:rPr lang="de-DE" dirty="0" smtClean="0">
                  <a:latin typeface="Courier"/>
                  <a:cs typeface="Courier"/>
                </a:rPr>
                <a:t> World!“</a:t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err="1">
                  <a:latin typeface="Courier"/>
                  <a:cs typeface="Courier"/>
                </a:rPr>
                <a:t>return</a:t>
              </a:r>
              <a:r>
                <a:rPr lang="de-DE" dirty="0">
                  <a:latin typeface="Courier"/>
                  <a:cs typeface="Courier"/>
                </a:rPr>
                <a:t> “</a:t>
              </a:r>
              <a:r>
                <a:rPr lang="de-DE" dirty="0" err="1">
                  <a:latin typeface="Courier"/>
                  <a:cs typeface="Courier"/>
                </a:rPr>
                <a:t>Hello</a:t>
              </a:r>
              <a:r>
                <a:rPr lang="de-DE" dirty="0">
                  <a:latin typeface="Courier"/>
                  <a:cs typeface="Courier"/>
                </a:rPr>
                <a:t> World!“</a:t>
              </a:r>
              <a:br>
                <a:rPr lang="de-DE" dirty="0">
                  <a:latin typeface="Courier"/>
                  <a:cs typeface="Courier"/>
                </a:rPr>
              </a:br>
              <a:endParaRPr lang="de-DE" dirty="0">
                <a:latin typeface="Courier"/>
                <a:cs typeface="Courier"/>
              </a:endParaRPr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>
              <a:off x="3674025" y="410962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3523984" y="37543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x</a:t>
              </a:r>
              <a:endParaRPr lang="de-DE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22627" y="4469668"/>
              <a:ext cx="6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</a:t>
              </a:r>
              <a:r>
                <a:rPr lang="de-DE" baseline="-25000" dirty="0" smtClean="0"/>
                <a:t>3</a:t>
              </a:r>
              <a:r>
                <a:rPr lang="de-DE" dirty="0" smtClean="0"/>
                <a:t> [t]</a:t>
              </a:r>
              <a:endParaRPr lang="de-DE" baseline="-25000" dirty="0" smtClean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966643" y="4100336"/>
              <a:ext cx="2049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Sample t in {0,1}</a:t>
              </a:r>
              <a:r>
                <a:rPr lang="de-DE" baseline="30000" dirty="0" smtClean="0"/>
                <a:t>2n </a:t>
              </a:r>
              <a:r>
                <a:rPr lang="de-DE" dirty="0" smtClean="0"/>
                <a:t> </a:t>
              </a:r>
            </a:p>
          </p:txBody>
        </p:sp>
      </p:grpSp>
      <p:grpSp>
        <p:nvGrpSpPr>
          <p:cNvPr id="32" name="Gruppierung 31"/>
          <p:cNvGrpSpPr/>
          <p:nvPr/>
        </p:nvGrpSpPr>
        <p:grpSpPr>
          <a:xfrm>
            <a:off x="4968044" y="3754348"/>
            <a:ext cx="3600400" cy="2187128"/>
            <a:chOff x="819303" y="3754348"/>
            <a:chExt cx="3600400" cy="2187128"/>
          </a:xfrm>
        </p:grpSpPr>
        <p:sp>
          <p:nvSpPr>
            <p:cNvPr id="33" name="Abgerundetes Rechteck 32"/>
            <p:cNvSpPr/>
            <p:nvPr/>
          </p:nvSpPr>
          <p:spPr>
            <a:xfrm>
              <a:off x="819303" y="4502916"/>
              <a:ext cx="3600400" cy="14385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dirty="0" smtClean="0">
                  <a:latin typeface="Courier"/>
                  <a:cs typeface="Courier"/>
                </a:rPr>
                <a:t/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smtClean="0">
                  <a:latin typeface="Courier"/>
                  <a:cs typeface="Courier"/>
                </a:rPr>
                <a:t/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err="1" smtClean="0">
                  <a:latin typeface="Courier"/>
                  <a:cs typeface="Courier"/>
                </a:rPr>
                <a:t>if</a:t>
              </a:r>
              <a:r>
                <a:rPr lang="de-DE" dirty="0" smtClean="0">
                  <a:latin typeface="Courier"/>
                  <a:cs typeface="Courier"/>
                </a:rPr>
                <a:t> PRG(x) = t</a:t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smtClean="0">
                  <a:latin typeface="Courier"/>
                  <a:cs typeface="Courier"/>
                </a:rPr>
                <a:t>  </a:t>
              </a:r>
              <a:r>
                <a:rPr lang="de-DE" dirty="0" err="1" smtClean="0">
                  <a:latin typeface="Courier"/>
                  <a:cs typeface="Courier"/>
                </a:rPr>
                <a:t>return</a:t>
              </a:r>
              <a:r>
                <a:rPr lang="de-DE" dirty="0" smtClean="0">
                  <a:latin typeface="Courier"/>
                  <a:cs typeface="Courier"/>
                </a:rPr>
                <a:t> “</a:t>
              </a:r>
              <a:r>
                <a:rPr lang="de-DE" dirty="0" err="1" smtClean="0">
                  <a:latin typeface="Courier"/>
                  <a:cs typeface="Courier"/>
                </a:rPr>
                <a:t>secret</a:t>
              </a:r>
              <a:r>
                <a:rPr lang="de-DE" dirty="0" smtClean="0">
                  <a:latin typeface="Courier"/>
                  <a:cs typeface="Courier"/>
                </a:rPr>
                <a:t> </a:t>
              </a:r>
              <a:r>
                <a:rPr lang="de-DE" dirty="0" err="1" smtClean="0">
                  <a:latin typeface="Courier"/>
                  <a:cs typeface="Courier"/>
                </a:rPr>
                <a:t>msg</a:t>
              </a:r>
              <a:r>
                <a:rPr lang="de-DE" dirty="0" smtClean="0">
                  <a:latin typeface="Courier"/>
                  <a:cs typeface="Courier"/>
                </a:rPr>
                <a:t>“</a:t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err="1">
                  <a:latin typeface="Courier"/>
                  <a:cs typeface="Courier"/>
                </a:rPr>
                <a:t>return</a:t>
              </a:r>
              <a:r>
                <a:rPr lang="de-DE" dirty="0">
                  <a:latin typeface="Courier"/>
                  <a:cs typeface="Courier"/>
                </a:rPr>
                <a:t> “</a:t>
              </a:r>
              <a:r>
                <a:rPr lang="de-DE" dirty="0" err="1">
                  <a:latin typeface="Courier"/>
                  <a:cs typeface="Courier"/>
                </a:rPr>
                <a:t>Hello</a:t>
              </a:r>
              <a:r>
                <a:rPr lang="de-DE" dirty="0">
                  <a:latin typeface="Courier"/>
                  <a:cs typeface="Courier"/>
                </a:rPr>
                <a:t> World!“</a:t>
              </a:r>
              <a:br>
                <a:rPr lang="de-DE" dirty="0">
                  <a:latin typeface="Courier"/>
                  <a:cs typeface="Courier"/>
                </a:rPr>
              </a:br>
              <a:endParaRPr lang="de-DE" dirty="0">
                <a:latin typeface="Courier"/>
                <a:cs typeface="Courier"/>
              </a:endParaRPr>
            </a:p>
          </p:txBody>
        </p:sp>
        <p:cxnSp>
          <p:nvCxnSpPr>
            <p:cNvPr id="34" name="Gerade Verbindung mit Pfeil 33"/>
            <p:cNvCxnSpPr/>
            <p:nvPr/>
          </p:nvCxnSpPr>
          <p:spPr>
            <a:xfrm>
              <a:off x="3674025" y="410962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>
              <a:off x="3523984" y="37543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x</a:t>
              </a:r>
              <a:endParaRPr lang="de-DE" dirty="0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822627" y="4469668"/>
              <a:ext cx="6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</a:t>
              </a:r>
              <a:r>
                <a:rPr lang="de-DE" baseline="-25000" dirty="0"/>
                <a:t>4</a:t>
              </a:r>
              <a:r>
                <a:rPr lang="de-DE" dirty="0" smtClean="0"/>
                <a:t> [t]</a:t>
              </a:r>
              <a:endParaRPr lang="de-DE" baseline="-25000" dirty="0" smtClean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966643" y="4100336"/>
              <a:ext cx="2049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Sample t in {0,1}</a:t>
              </a:r>
              <a:r>
                <a:rPr lang="de-DE" baseline="30000" dirty="0" smtClean="0"/>
                <a:t>2n </a:t>
              </a:r>
              <a:r>
                <a:rPr lang="de-DE" dirty="0" smtClean="0"/>
                <a:t> </a:t>
              </a:r>
            </a:p>
          </p:txBody>
        </p:sp>
      </p:grpSp>
      <p:grpSp>
        <p:nvGrpSpPr>
          <p:cNvPr id="41" name="Gruppierung 40"/>
          <p:cNvGrpSpPr/>
          <p:nvPr/>
        </p:nvGrpSpPr>
        <p:grpSpPr>
          <a:xfrm>
            <a:off x="804123" y="1569271"/>
            <a:ext cx="3771069" cy="2038149"/>
            <a:chOff x="819303" y="3903327"/>
            <a:chExt cx="3771069" cy="2038149"/>
          </a:xfrm>
        </p:grpSpPr>
        <p:sp>
          <p:nvSpPr>
            <p:cNvPr id="42" name="Abgerundetes Rechteck 41"/>
            <p:cNvSpPr/>
            <p:nvPr/>
          </p:nvSpPr>
          <p:spPr>
            <a:xfrm>
              <a:off x="819303" y="4502916"/>
              <a:ext cx="3600400" cy="143856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dirty="0" smtClean="0">
                  <a:latin typeface="Courier"/>
                  <a:cs typeface="Courier"/>
                </a:rPr>
                <a:t/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smtClean="0">
                  <a:latin typeface="Courier"/>
                  <a:cs typeface="Courier"/>
                </a:rPr>
                <a:t/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err="1" smtClean="0">
                  <a:latin typeface="Courier"/>
                  <a:cs typeface="Courier"/>
                </a:rPr>
                <a:t>if</a:t>
              </a:r>
              <a:r>
                <a:rPr lang="de-DE" dirty="0" smtClean="0">
                  <a:latin typeface="Courier"/>
                  <a:cs typeface="Courier"/>
                </a:rPr>
                <a:t> PRG(x) = t</a:t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smtClean="0">
                  <a:latin typeface="Courier"/>
                  <a:cs typeface="Courier"/>
                </a:rPr>
                <a:t>  </a:t>
              </a:r>
              <a:r>
                <a:rPr lang="de-DE" dirty="0" err="1" smtClean="0">
                  <a:latin typeface="Courier"/>
                  <a:cs typeface="Courier"/>
                </a:rPr>
                <a:t>return</a:t>
              </a:r>
              <a:r>
                <a:rPr lang="de-DE" dirty="0" smtClean="0">
                  <a:latin typeface="Courier"/>
                  <a:cs typeface="Courier"/>
                </a:rPr>
                <a:t> “</a:t>
              </a:r>
              <a:r>
                <a:rPr lang="de-DE" dirty="0" err="1" smtClean="0">
                  <a:latin typeface="Courier"/>
                  <a:cs typeface="Courier"/>
                </a:rPr>
                <a:t>secret</a:t>
              </a:r>
              <a:r>
                <a:rPr lang="de-DE" dirty="0" smtClean="0">
                  <a:latin typeface="Courier"/>
                  <a:cs typeface="Courier"/>
                </a:rPr>
                <a:t> </a:t>
              </a:r>
              <a:r>
                <a:rPr lang="de-DE" dirty="0" err="1" smtClean="0">
                  <a:latin typeface="Courier"/>
                  <a:cs typeface="Courier"/>
                </a:rPr>
                <a:t>msg</a:t>
              </a:r>
              <a:r>
                <a:rPr lang="de-DE" dirty="0" smtClean="0">
                  <a:latin typeface="Courier"/>
                  <a:cs typeface="Courier"/>
                </a:rPr>
                <a:t>“</a:t>
              </a:r>
              <a:br>
                <a:rPr lang="de-DE" dirty="0" smtClean="0">
                  <a:latin typeface="Courier"/>
                  <a:cs typeface="Courier"/>
                </a:rPr>
              </a:br>
              <a:r>
                <a:rPr lang="de-DE" dirty="0" err="1">
                  <a:latin typeface="Courier"/>
                  <a:cs typeface="Courier"/>
                </a:rPr>
                <a:t>return</a:t>
              </a:r>
              <a:r>
                <a:rPr lang="de-DE" dirty="0">
                  <a:latin typeface="Courier"/>
                  <a:cs typeface="Courier"/>
                </a:rPr>
                <a:t> “</a:t>
              </a:r>
              <a:r>
                <a:rPr lang="de-DE" dirty="0" err="1">
                  <a:latin typeface="Courier"/>
                  <a:cs typeface="Courier"/>
                </a:rPr>
                <a:t>Hello</a:t>
              </a:r>
              <a:r>
                <a:rPr lang="de-DE" dirty="0">
                  <a:latin typeface="Courier"/>
                  <a:cs typeface="Courier"/>
                </a:rPr>
                <a:t> World!“</a:t>
              </a:r>
              <a:br>
                <a:rPr lang="de-DE" dirty="0">
                  <a:latin typeface="Courier"/>
                  <a:cs typeface="Courier"/>
                </a:rPr>
              </a:br>
              <a:endParaRPr lang="de-DE" dirty="0">
                <a:latin typeface="Courier"/>
                <a:cs typeface="Courier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2627" y="4469668"/>
              <a:ext cx="6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</a:t>
              </a:r>
              <a:r>
                <a:rPr lang="de-DE" baseline="-25000" dirty="0" smtClean="0"/>
                <a:t>5</a:t>
              </a:r>
              <a:r>
                <a:rPr lang="de-DE" dirty="0" smtClean="0"/>
                <a:t> [t]</a:t>
              </a:r>
              <a:endParaRPr lang="de-DE" baseline="-25000" dirty="0" smtClean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920613" y="3903327"/>
              <a:ext cx="3669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Sample s in {0,1}</a:t>
              </a:r>
              <a:r>
                <a:rPr lang="de-DE" baseline="30000" dirty="0" err="1" smtClean="0"/>
                <a:t>n</a:t>
              </a:r>
              <a:r>
                <a:rPr lang="de-DE" baseline="30000" dirty="0" smtClean="0"/>
                <a:t/>
              </a:r>
              <a:br>
                <a:rPr lang="de-DE" baseline="30000" dirty="0" smtClean="0"/>
              </a:br>
              <a:r>
                <a:rPr lang="de-DE" dirty="0" smtClean="0"/>
                <a:t>t &lt;- PRG(s)</a:t>
              </a:r>
              <a:endParaRPr lang="de-DE" baseline="30000" dirty="0" smtClean="0"/>
            </a:p>
          </p:txBody>
        </p:sp>
      </p:grpSp>
      <p:grpSp>
        <p:nvGrpSpPr>
          <p:cNvPr id="38" name="Gruppierung 37"/>
          <p:cNvGrpSpPr/>
          <p:nvPr/>
        </p:nvGrpSpPr>
        <p:grpSpPr>
          <a:xfrm>
            <a:off x="3981112" y="3065399"/>
            <a:ext cx="1134272" cy="1493525"/>
            <a:chOff x="3923928" y="4558924"/>
            <a:chExt cx="1134272" cy="1493525"/>
          </a:xfrm>
        </p:grpSpPr>
        <p:pic>
          <p:nvPicPr>
            <p:cNvPr id="39" name="Bild 38" descr="Eva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381" y="5407704"/>
              <a:ext cx="761899" cy="644745"/>
            </a:xfrm>
            <a:prstGeom prst="rect">
              <a:avLst/>
            </a:prstGeom>
          </p:spPr>
        </p:pic>
        <p:sp>
          <p:nvSpPr>
            <p:cNvPr id="40" name="Wolkenförmige Legende 39"/>
            <p:cNvSpPr/>
            <p:nvPr/>
          </p:nvSpPr>
          <p:spPr>
            <a:xfrm>
              <a:off x="3923928" y="4558924"/>
              <a:ext cx="1134272" cy="664434"/>
            </a:xfrm>
            <a:prstGeom prst="cloudCallout">
              <a:avLst>
                <a:gd name="adj1" fmla="val -4234"/>
                <a:gd name="adj2" fmla="val 76018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?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3791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Indistinguishability</a:t>
            </a:r>
            <a:r>
              <a:rPr lang="de-DE" dirty="0" smtClean="0"/>
              <a:t> </a:t>
            </a:r>
            <a:r>
              <a:rPr lang="de-DE" dirty="0" err="1" smtClean="0"/>
              <a:t>Obfuscation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err="1" smtClean="0"/>
              <a:t>preliminary</a:t>
            </a:r>
            <a:r>
              <a:rPr lang="de-DE" sz="1800" dirty="0" smtClean="0"/>
              <a:t> </a:t>
            </a:r>
            <a:r>
              <a:rPr lang="de-DE" sz="1800" dirty="0" err="1" smtClean="0"/>
              <a:t>results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1556792"/>
            <a:ext cx="5436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Positive </a:t>
            </a:r>
            <a:r>
              <a:rPr lang="de-DE" b="1" dirty="0" err="1" smtClean="0"/>
              <a:t>Results</a:t>
            </a:r>
            <a:endParaRPr lang="de-DE" b="1" dirty="0" smtClean="0"/>
          </a:p>
          <a:p>
            <a:endParaRPr lang="de-DE" b="1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Functional</a:t>
            </a:r>
            <a:r>
              <a:rPr lang="de-DE" dirty="0" smtClean="0"/>
              <a:t> Encryption [GGHRSW13]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Multi-party Key-Exchange [BZ13]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round</a:t>
            </a:r>
            <a:r>
              <a:rPr lang="de-DE" dirty="0" smtClean="0"/>
              <a:t> </a:t>
            </a:r>
            <a:r>
              <a:rPr lang="de-DE" dirty="0" err="1" smtClean="0"/>
              <a:t>secure</a:t>
            </a:r>
            <a:r>
              <a:rPr lang="de-DE" dirty="0" smtClean="0"/>
              <a:t> MPC [GGHR13]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Universal Hardcore </a:t>
            </a:r>
            <a:r>
              <a:rPr lang="de-DE" dirty="0" err="1" smtClean="0"/>
              <a:t>Functions</a:t>
            </a:r>
            <a:r>
              <a:rPr lang="de-DE" dirty="0" smtClean="0"/>
              <a:t> [B</a:t>
            </a:r>
            <a:r>
              <a:rPr lang="de-DE" dirty="0" smtClean="0">
                <a:solidFill>
                  <a:srgbClr val="648B37"/>
                </a:solidFill>
              </a:rPr>
              <a:t>M</a:t>
            </a:r>
            <a:r>
              <a:rPr lang="de-DE" dirty="0" smtClean="0"/>
              <a:t>14a]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Correlation</a:t>
            </a:r>
            <a:r>
              <a:rPr lang="de-DE" dirty="0" smtClean="0"/>
              <a:t> Secure Hash </a:t>
            </a:r>
            <a:r>
              <a:rPr lang="de-DE" dirty="0" err="1" smtClean="0"/>
              <a:t>Functions</a:t>
            </a:r>
            <a:r>
              <a:rPr lang="de-DE" dirty="0" smtClean="0"/>
              <a:t> [B</a:t>
            </a:r>
            <a:r>
              <a:rPr lang="de-DE" dirty="0" smtClean="0">
                <a:solidFill>
                  <a:srgbClr val="648B37"/>
                </a:solidFill>
              </a:rPr>
              <a:t>M</a:t>
            </a:r>
            <a:r>
              <a:rPr lang="de-DE" dirty="0" smtClean="0"/>
              <a:t>14a]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Leakage</a:t>
            </a:r>
            <a:r>
              <a:rPr lang="de-DE" dirty="0" smtClean="0"/>
              <a:t> </a:t>
            </a:r>
            <a:r>
              <a:rPr lang="de-DE" dirty="0" err="1" smtClean="0"/>
              <a:t>Resilient</a:t>
            </a:r>
            <a:r>
              <a:rPr lang="de-DE" dirty="0" smtClean="0"/>
              <a:t> PKE [B</a:t>
            </a:r>
            <a:r>
              <a:rPr lang="de-DE" dirty="0" smtClean="0">
                <a:solidFill>
                  <a:srgbClr val="648B37"/>
                </a:solidFill>
              </a:rPr>
              <a:t>M</a:t>
            </a:r>
            <a:r>
              <a:rPr lang="de-DE" dirty="0" smtClean="0"/>
              <a:t>14b]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Deterministic</a:t>
            </a:r>
            <a:r>
              <a:rPr lang="de-DE" dirty="0" smtClean="0"/>
              <a:t> Public-Key Encryption [B</a:t>
            </a:r>
            <a:r>
              <a:rPr lang="de-DE" dirty="0" smtClean="0">
                <a:solidFill>
                  <a:srgbClr val="648B37"/>
                </a:solidFill>
              </a:rPr>
              <a:t>M</a:t>
            </a:r>
            <a:r>
              <a:rPr lang="de-DE" dirty="0" smtClean="0"/>
              <a:t>14c]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611560" y="4581128"/>
            <a:ext cx="7236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Negative </a:t>
            </a:r>
            <a:r>
              <a:rPr lang="de-DE" b="1" dirty="0" err="1" smtClean="0"/>
              <a:t>Results</a:t>
            </a:r>
            <a:endParaRPr lang="de-DE" b="1" dirty="0" smtClean="0"/>
          </a:p>
          <a:p>
            <a:endParaRPr lang="de-DE" b="1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UCE1 </a:t>
            </a:r>
            <a:r>
              <a:rPr lang="de-DE" dirty="0" err="1" smtClean="0"/>
              <a:t>and</a:t>
            </a:r>
            <a:r>
              <a:rPr lang="de-DE" dirty="0" smtClean="0"/>
              <a:t> UCE2 [BF</a:t>
            </a:r>
            <a:r>
              <a:rPr lang="de-DE" dirty="0" smtClean="0">
                <a:solidFill>
                  <a:srgbClr val="648B37"/>
                </a:solidFill>
              </a:rPr>
              <a:t>M</a:t>
            </a:r>
            <a:r>
              <a:rPr lang="de-DE" dirty="0" smtClean="0"/>
              <a:t>14a]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Multi-bit </a:t>
            </a:r>
            <a:r>
              <a:rPr lang="de-DE" dirty="0"/>
              <a:t>O</a:t>
            </a:r>
            <a:r>
              <a:rPr lang="de-DE" dirty="0" smtClean="0"/>
              <a:t>utput Point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Obfuscation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AI [B</a:t>
            </a:r>
            <a:r>
              <a:rPr lang="de-DE" dirty="0" smtClean="0">
                <a:solidFill>
                  <a:srgbClr val="648B37"/>
                </a:solidFill>
              </a:rPr>
              <a:t>M</a:t>
            </a:r>
            <a:r>
              <a:rPr lang="de-DE" dirty="0" smtClean="0"/>
              <a:t>14b]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Random Oracle </a:t>
            </a:r>
            <a:r>
              <a:rPr lang="de-DE" dirty="0" err="1" smtClean="0"/>
              <a:t>Transformations</a:t>
            </a:r>
            <a:r>
              <a:rPr lang="de-DE" dirty="0" smtClean="0"/>
              <a:t> [BF</a:t>
            </a:r>
            <a:r>
              <a:rPr lang="de-DE" dirty="0" smtClean="0">
                <a:solidFill>
                  <a:srgbClr val="648B37"/>
                </a:solidFill>
              </a:rPr>
              <a:t>M</a:t>
            </a:r>
            <a:r>
              <a:rPr lang="de-DE" dirty="0" smtClean="0"/>
              <a:t>14b]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56176" y="1568500"/>
            <a:ext cx="27366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[BFM14a]: CRYPTO 2014</a:t>
            </a:r>
          </a:p>
          <a:p>
            <a:r>
              <a:rPr lang="de-DE" sz="1400" dirty="0" smtClean="0"/>
              <a:t>[BM14a]: ASIACRYPT 2014</a:t>
            </a:r>
            <a:br>
              <a:rPr lang="de-DE" sz="1400" dirty="0" smtClean="0"/>
            </a:br>
            <a:r>
              <a:rPr lang="de-DE" sz="1400" dirty="0" smtClean="0"/>
              <a:t>[BM14b]: ASIACRYPT 2014</a:t>
            </a:r>
            <a:br>
              <a:rPr lang="de-DE" sz="1400" dirty="0" smtClean="0"/>
            </a:br>
            <a:r>
              <a:rPr lang="de-DE" sz="1400" dirty="0" smtClean="0"/>
              <a:t>[BM14c]: in </a:t>
            </a:r>
            <a:r>
              <a:rPr lang="de-DE" sz="1400" dirty="0" err="1" smtClean="0"/>
              <a:t>submission</a:t>
            </a:r>
            <a:endParaRPr lang="de-DE" sz="1400" dirty="0" smtClean="0"/>
          </a:p>
          <a:p>
            <a:r>
              <a:rPr lang="de-DE" sz="1400" dirty="0" smtClean="0"/>
              <a:t>[BFM14c]: in </a:t>
            </a:r>
            <a:r>
              <a:rPr lang="de-DE" sz="1400" dirty="0" err="1" smtClean="0"/>
              <a:t>submission</a:t>
            </a:r>
            <a:r>
              <a:rPr lang="de-DE" sz="1400" dirty="0" smtClean="0"/>
              <a:t> </a:t>
            </a:r>
            <a:r>
              <a:rPr lang="de-DE" sz="1400" dirty="0" err="1" smtClean="0"/>
              <a:t>shortly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015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1556792"/>
            <a:ext cx="8316924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250" dirty="0"/>
              <a:t>Boaz Barak, </a:t>
            </a:r>
            <a:r>
              <a:rPr lang="de-DE" sz="1250" dirty="0" err="1"/>
              <a:t>Oded</a:t>
            </a:r>
            <a:r>
              <a:rPr lang="de-DE" sz="1250" dirty="0"/>
              <a:t> Goldreich, Russell </a:t>
            </a:r>
            <a:r>
              <a:rPr lang="de-DE" sz="1250" dirty="0" err="1"/>
              <a:t>Impagliazzo</a:t>
            </a:r>
            <a:r>
              <a:rPr lang="de-DE" sz="1250" dirty="0"/>
              <a:t>, Steven </a:t>
            </a:r>
            <a:r>
              <a:rPr lang="de-DE" sz="1250" dirty="0" err="1"/>
              <a:t>Rudich</a:t>
            </a:r>
            <a:r>
              <a:rPr lang="de-DE" sz="1250" dirty="0"/>
              <a:t>, Amit </a:t>
            </a:r>
            <a:r>
              <a:rPr lang="de-DE" sz="1250" dirty="0" err="1"/>
              <a:t>Sahai</a:t>
            </a:r>
            <a:r>
              <a:rPr lang="de-DE" sz="1250" dirty="0"/>
              <a:t>, </a:t>
            </a:r>
            <a:r>
              <a:rPr lang="de-DE" sz="1250" dirty="0" err="1"/>
              <a:t>Salil</a:t>
            </a:r>
            <a:r>
              <a:rPr lang="de-DE" sz="1250" dirty="0"/>
              <a:t> P. </a:t>
            </a:r>
            <a:r>
              <a:rPr lang="de-DE" sz="1250" dirty="0" err="1"/>
              <a:t>Vadhan</a:t>
            </a:r>
            <a:r>
              <a:rPr lang="de-DE" sz="1250" dirty="0"/>
              <a:t>, </a:t>
            </a:r>
            <a:r>
              <a:rPr lang="de-DE" sz="1250" dirty="0" err="1"/>
              <a:t>Ke</a:t>
            </a:r>
            <a:r>
              <a:rPr lang="de-DE" sz="1250" dirty="0"/>
              <a:t> Yang: On </a:t>
            </a:r>
            <a:r>
              <a:rPr lang="de-DE" sz="1250" dirty="0" err="1"/>
              <a:t>the</a:t>
            </a:r>
            <a:r>
              <a:rPr lang="de-DE" sz="1250" dirty="0"/>
              <a:t> (Im)</a:t>
            </a:r>
            <a:r>
              <a:rPr lang="de-DE" sz="1250" dirty="0" err="1"/>
              <a:t>possibility</a:t>
            </a:r>
            <a:r>
              <a:rPr lang="de-DE" sz="1250" dirty="0"/>
              <a:t> </a:t>
            </a:r>
            <a:r>
              <a:rPr lang="de-DE" sz="1250" dirty="0" err="1"/>
              <a:t>of</a:t>
            </a:r>
            <a:r>
              <a:rPr lang="de-DE" sz="1250" dirty="0"/>
              <a:t> </a:t>
            </a:r>
            <a:r>
              <a:rPr lang="de-DE" sz="1250" dirty="0" err="1"/>
              <a:t>Obfuscating</a:t>
            </a:r>
            <a:r>
              <a:rPr lang="de-DE" sz="1250" dirty="0"/>
              <a:t> </a:t>
            </a:r>
            <a:r>
              <a:rPr lang="de-DE" sz="1250" dirty="0" err="1"/>
              <a:t>Programs</a:t>
            </a:r>
            <a:r>
              <a:rPr lang="de-DE" sz="1250" dirty="0"/>
              <a:t>. CRYPTO 2001: 1-18</a:t>
            </a:r>
            <a:endParaRPr lang="de-DE" sz="1250" dirty="0" smtClean="0"/>
          </a:p>
          <a:p>
            <a:pPr marL="285750" indent="-285750">
              <a:buFont typeface="Arial"/>
              <a:buChar char="•"/>
            </a:pPr>
            <a:r>
              <a:rPr lang="de-DE" sz="1250" dirty="0" smtClean="0"/>
              <a:t>Dan </a:t>
            </a:r>
            <a:r>
              <a:rPr lang="de-DE" sz="1250" dirty="0" err="1"/>
              <a:t>Boneh</a:t>
            </a:r>
            <a:r>
              <a:rPr lang="de-DE" sz="1250" dirty="0"/>
              <a:t> </a:t>
            </a:r>
            <a:r>
              <a:rPr lang="de-DE" sz="1250" dirty="0" err="1"/>
              <a:t>and</a:t>
            </a:r>
            <a:r>
              <a:rPr lang="de-DE" sz="1250" dirty="0"/>
              <a:t> Mark </a:t>
            </a:r>
            <a:r>
              <a:rPr lang="de-DE" sz="1250" dirty="0" err="1"/>
              <a:t>Zhandry</a:t>
            </a:r>
            <a:r>
              <a:rPr lang="de-DE" sz="1250" dirty="0"/>
              <a:t>. Multiparty </a:t>
            </a:r>
            <a:r>
              <a:rPr lang="de-DE" sz="1250" dirty="0" err="1"/>
              <a:t>key</a:t>
            </a:r>
            <a:r>
              <a:rPr lang="de-DE" sz="1250" dirty="0"/>
              <a:t> </a:t>
            </a:r>
            <a:r>
              <a:rPr lang="de-DE" sz="1250" dirty="0" err="1"/>
              <a:t>exchange</a:t>
            </a:r>
            <a:r>
              <a:rPr lang="de-DE" sz="1250" dirty="0"/>
              <a:t>, </a:t>
            </a:r>
            <a:r>
              <a:rPr lang="de-DE" sz="1250" dirty="0" err="1"/>
              <a:t>efficient</a:t>
            </a:r>
            <a:r>
              <a:rPr lang="de-DE" sz="1250" dirty="0"/>
              <a:t> </a:t>
            </a:r>
            <a:r>
              <a:rPr lang="de-DE" sz="1250" dirty="0" err="1"/>
              <a:t>traitor</a:t>
            </a:r>
            <a:r>
              <a:rPr lang="de-DE" sz="1250" dirty="0"/>
              <a:t> </a:t>
            </a:r>
            <a:r>
              <a:rPr lang="de-DE" sz="1250" dirty="0" err="1"/>
              <a:t>tracing</a:t>
            </a:r>
            <a:r>
              <a:rPr lang="de-DE" sz="1250" dirty="0"/>
              <a:t>, </a:t>
            </a:r>
            <a:r>
              <a:rPr lang="de-DE" sz="1250" dirty="0" err="1" smtClean="0"/>
              <a:t>and</a:t>
            </a:r>
            <a:r>
              <a:rPr lang="de-DE" sz="1250" dirty="0" smtClean="0"/>
              <a:t> </a:t>
            </a:r>
            <a:r>
              <a:rPr lang="de-DE" sz="1250" dirty="0" err="1" smtClean="0"/>
              <a:t>more</a:t>
            </a:r>
            <a:r>
              <a:rPr lang="de-DE" sz="1250" dirty="0" smtClean="0"/>
              <a:t> </a:t>
            </a:r>
            <a:r>
              <a:rPr lang="de-DE" sz="1250" dirty="0" err="1"/>
              <a:t>from</a:t>
            </a:r>
            <a:r>
              <a:rPr lang="de-DE" sz="1250" dirty="0"/>
              <a:t> </a:t>
            </a:r>
            <a:r>
              <a:rPr lang="de-DE" sz="1250" dirty="0" err="1"/>
              <a:t>indistinguishability</a:t>
            </a:r>
            <a:r>
              <a:rPr lang="de-DE" sz="1250" dirty="0"/>
              <a:t> </a:t>
            </a:r>
            <a:r>
              <a:rPr lang="de-DE" sz="1250" dirty="0" err="1"/>
              <a:t>obfuscation</a:t>
            </a:r>
            <a:r>
              <a:rPr lang="de-DE" sz="1250" dirty="0"/>
              <a:t>. In Juan A. </a:t>
            </a:r>
            <a:r>
              <a:rPr lang="de-DE" sz="1250" dirty="0" err="1"/>
              <a:t>Garay</a:t>
            </a:r>
            <a:r>
              <a:rPr lang="de-DE" sz="1250" dirty="0"/>
              <a:t> </a:t>
            </a:r>
            <a:r>
              <a:rPr lang="de-DE" sz="1250" dirty="0" err="1"/>
              <a:t>and</a:t>
            </a:r>
            <a:r>
              <a:rPr lang="de-DE" sz="1250" dirty="0"/>
              <a:t> Rosario Gennaro, </a:t>
            </a:r>
            <a:r>
              <a:rPr lang="de-DE" sz="1250" dirty="0" err="1"/>
              <a:t>editors</a:t>
            </a:r>
            <a:r>
              <a:rPr lang="de-DE" sz="1250" dirty="0" smtClean="0"/>
              <a:t>, CRYPTO </a:t>
            </a:r>
            <a:r>
              <a:rPr lang="de-DE" sz="1250" dirty="0"/>
              <a:t>2014, Part I, </a:t>
            </a:r>
            <a:r>
              <a:rPr lang="de-DE" sz="1250" dirty="0" err="1"/>
              <a:t>volume</a:t>
            </a:r>
            <a:r>
              <a:rPr lang="de-DE" sz="1250" dirty="0"/>
              <a:t> 8616 </a:t>
            </a:r>
            <a:r>
              <a:rPr lang="de-DE" sz="1250" dirty="0" err="1"/>
              <a:t>of</a:t>
            </a:r>
            <a:r>
              <a:rPr lang="de-DE" sz="1250" dirty="0"/>
              <a:t> LNCS, </a:t>
            </a:r>
            <a:r>
              <a:rPr lang="de-DE" sz="1250" dirty="0" err="1"/>
              <a:t>pages</a:t>
            </a:r>
            <a:r>
              <a:rPr lang="de-DE" sz="1250" dirty="0"/>
              <a:t> 480–499. Springer, August 2014.</a:t>
            </a:r>
            <a:endParaRPr lang="de-DE" sz="1250" dirty="0" smtClean="0"/>
          </a:p>
          <a:p>
            <a:pPr marL="285750" indent="-285750">
              <a:buFont typeface="Arial"/>
              <a:buChar char="•"/>
            </a:pPr>
            <a:r>
              <a:rPr lang="de-DE" sz="1250" dirty="0" err="1" smtClean="0"/>
              <a:t>Sanjam</a:t>
            </a:r>
            <a:r>
              <a:rPr lang="de-DE" sz="1250" dirty="0" smtClean="0"/>
              <a:t> </a:t>
            </a:r>
            <a:r>
              <a:rPr lang="de-DE" sz="1250" dirty="0" err="1"/>
              <a:t>Garg</a:t>
            </a:r>
            <a:r>
              <a:rPr lang="de-DE" sz="1250" dirty="0"/>
              <a:t>, Craig </a:t>
            </a:r>
            <a:r>
              <a:rPr lang="de-DE" sz="1250" dirty="0" err="1"/>
              <a:t>Gentry</a:t>
            </a:r>
            <a:r>
              <a:rPr lang="de-DE" sz="1250" dirty="0"/>
              <a:t>, </a:t>
            </a:r>
            <a:r>
              <a:rPr lang="de-DE" sz="1250" dirty="0" err="1"/>
              <a:t>Shai</a:t>
            </a:r>
            <a:r>
              <a:rPr lang="de-DE" sz="1250" dirty="0"/>
              <a:t> Halevi, Mariana </a:t>
            </a:r>
            <a:r>
              <a:rPr lang="de-DE" sz="1250" dirty="0" err="1"/>
              <a:t>Raykova</a:t>
            </a:r>
            <a:r>
              <a:rPr lang="de-DE" sz="1250" dirty="0"/>
              <a:t>, Amit </a:t>
            </a:r>
            <a:r>
              <a:rPr lang="de-DE" sz="1250" dirty="0" err="1"/>
              <a:t>Sahai</a:t>
            </a:r>
            <a:r>
              <a:rPr lang="de-DE" sz="1250" dirty="0"/>
              <a:t>, </a:t>
            </a:r>
            <a:r>
              <a:rPr lang="de-DE" sz="1250" dirty="0" err="1"/>
              <a:t>and</a:t>
            </a:r>
            <a:r>
              <a:rPr lang="de-DE" sz="1250" dirty="0"/>
              <a:t> Brent </a:t>
            </a:r>
            <a:r>
              <a:rPr lang="de-DE" sz="1250" dirty="0" smtClean="0"/>
              <a:t>Waters. </a:t>
            </a:r>
            <a:r>
              <a:rPr lang="de-DE" sz="1250" dirty="0" err="1" smtClean="0"/>
              <a:t>Candidate</a:t>
            </a:r>
            <a:r>
              <a:rPr lang="de-DE" sz="1250" dirty="0" smtClean="0"/>
              <a:t> </a:t>
            </a:r>
            <a:r>
              <a:rPr lang="de-DE" sz="1250" dirty="0" err="1"/>
              <a:t>indistinguishability</a:t>
            </a:r>
            <a:r>
              <a:rPr lang="de-DE" sz="1250" dirty="0"/>
              <a:t> </a:t>
            </a:r>
            <a:r>
              <a:rPr lang="de-DE" sz="1250" dirty="0" err="1"/>
              <a:t>obfuscation</a:t>
            </a:r>
            <a:r>
              <a:rPr lang="de-DE" sz="1250" dirty="0"/>
              <a:t> </a:t>
            </a:r>
            <a:r>
              <a:rPr lang="de-DE" sz="1250" dirty="0" err="1"/>
              <a:t>and</a:t>
            </a:r>
            <a:r>
              <a:rPr lang="de-DE" sz="1250" dirty="0"/>
              <a:t> </a:t>
            </a:r>
            <a:r>
              <a:rPr lang="de-DE" sz="1250" dirty="0" err="1"/>
              <a:t>functional</a:t>
            </a:r>
            <a:r>
              <a:rPr lang="de-DE" sz="1250" dirty="0"/>
              <a:t> </a:t>
            </a:r>
            <a:r>
              <a:rPr lang="de-DE" sz="1250" dirty="0" err="1"/>
              <a:t>encryption</a:t>
            </a:r>
            <a:r>
              <a:rPr lang="de-DE" sz="1250" dirty="0"/>
              <a:t> </a:t>
            </a:r>
            <a:r>
              <a:rPr lang="de-DE" sz="1250" dirty="0" err="1"/>
              <a:t>for</a:t>
            </a:r>
            <a:r>
              <a:rPr lang="de-DE" sz="1250" dirty="0"/>
              <a:t> all </a:t>
            </a:r>
            <a:r>
              <a:rPr lang="de-DE" sz="1250" dirty="0" err="1"/>
              <a:t>circuits</a:t>
            </a:r>
            <a:r>
              <a:rPr lang="de-DE" sz="1250" dirty="0"/>
              <a:t>. In </a:t>
            </a:r>
            <a:r>
              <a:rPr lang="de-DE" sz="1250" dirty="0" smtClean="0"/>
              <a:t>54th FOCS</a:t>
            </a:r>
            <a:r>
              <a:rPr lang="de-DE" sz="1250" dirty="0"/>
              <a:t>, </a:t>
            </a:r>
            <a:r>
              <a:rPr lang="de-DE" sz="1250" dirty="0" err="1"/>
              <a:t>pages</a:t>
            </a:r>
            <a:r>
              <a:rPr lang="de-DE" sz="1250" dirty="0"/>
              <a:t> 40–49. IEEE Computer Society Press, </a:t>
            </a:r>
            <a:r>
              <a:rPr lang="de-DE" sz="1250" dirty="0" err="1"/>
              <a:t>October</a:t>
            </a:r>
            <a:r>
              <a:rPr lang="de-DE" sz="1250" dirty="0"/>
              <a:t> 2013.</a:t>
            </a:r>
            <a:endParaRPr lang="de-DE" sz="1250" dirty="0" smtClean="0"/>
          </a:p>
          <a:p>
            <a:pPr marL="285750" indent="-285750">
              <a:buFont typeface="Arial"/>
              <a:buChar char="•"/>
            </a:pPr>
            <a:r>
              <a:rPr lang="de-DE" sz="1250" dirty="0" err="1" smtClean="0"/>
              <a:t>Sanjam</a:t>
            </a:r>
            <a:r>
              <a:rPr lang="de-DE" sz="1250" dirty="0" smtClean="0"/>
              <a:t> </a:t>
            </a:r>
            <a:r>
              <a:rPr lang="de-DE" sz="1250" dirty="0" err="1"/>
              <a:t>Garg</a:t>
            </a:r>
            <a:r>
              <a:rPr lang="de-DE" sz="1250" dirty="0"/>
              <a:t>, Craig </a:t>
            </a:r>
            <a:r>
              <a:rPr lang="de-DE" sz="1250" dirty="0" err="1"/>
              <a:t>Gentry</a:t>
            </a:r>
            <a:r>
              <a:rPr lang="de-DE" sz="1250" dirty="0"/>
              <a:t>, </a:t>
            </a:r>
            <a:r>
              <a:rPr lang="de-DE" sz="1250" dirty="0" err="1"/>
              <a:t>Shai</a:t>
            </a:r>
            <a:r>
              <a:rPr lang="de-DE" sz="1250" dirty="0"/>
              <a:t> Halevi, </a:t>
            </a:r>
            <a:r>
              <a:rPr lang="de-DE" sz="1250" dirty="0" err="1"/>
              <a:t>and</a:t>
            </a:r>
            <a:r>
              <a:rPr lang="de-DE" sz="1250" dirty="0"/>
              <a:t> Mariana </a:t>
            </a:r>
            <a:r>
              <a:rPr lang="de-DE" sz="1250" dirty="0" err="1"/>
              <a:t>Raykova</a:t>
            </a:r>
            <a:r>
              <a:rPr lang="de-DE" sz="1250" dirty="0"/>
              <a:t>. </a:t>
            </a:r>
            <a:r>
              <a:rPr lang="de-DE" sz="1250" dirty="0" err="1"/>
              <a:t>Two-round</a:t>
            </a:r>
            <a:r>
              <a:rPr lang="de-DE" sz="1250" dirty="0"/>
              <a:t> </a:t>
            </a:r>
            <a:r>
              <a:rPr lang="de-DE" sz="1250" dirty="0" err="1"/>
              <a:t>secure</a:t>
            </a:r>
            <a:r>
              <a:rPr lang="de-DE" sz="1250" dirty="0"/>
              <a:t> </a:t>
            </a:r>
            <a:r>
              <a:rPr lang="de-DE" sz="1250" dirty="0" smtClean="0"/>
              <a:t>MPC </a:t>
            </a:r>
            <a:r>
              <a:rPr lang="de-DE" sz="1250" dirty="0" err="1" smtClean="0"/>
              <a:t>from</a:t>
            </a:r>
            <a:r>
              <a:rPr lang="de-DE" sz="1250" dirty="0" smtClean="0"/>
              <a:t> </a:t>
            </a:r>
            <a:r>
              <a:rPr lang="de-DE" sz="1250" dirty="0" err="1"/>
              <a:t>indistinguishability</a:t>
            </a:r>
            <a:r>
              <a:rPr lang="de-DE" sz="1250" dirty="0"/>
              <a:t> </a:t>
            </a:r>
            <a:r>
              <a:rPr lang="de-DE" sz="1250" dirty="0" err="1"/>
              <a:t>obfuscation</a:t>
            </a:r>
            <a:r>
              <a:rPr lang="de-DE" sz="1250" dirty="0"/>
              <a:t>. In Yehuda </a:t>
            </a:r>
            <a:r>
              <a:rPr lang="de-DE" sz="1250" dirty="0" err="1"/>
              <a:t>Lindell</a:t>
            </a:r>
            <a:r>
              <a:rPr lang="de-DE" sz="1250" dirty="0"/>
              <a:t>, </a:t>
            </a:r>
            <a:r>
              <a:rPr lang="de-DE" sz="1250" dirty="0" err="1"/>
              <a:t>editor</a:t>
            </a:r>
            <a:r>
              <a:rPr lang="de-DE" sz="1250" dirty="0"/>
              <a:t>, TCC 2014, </a:t>
            </a:r>
            <a:r>
              <a:rPr lang="de-DE" sz="1250" dirty="0" err="1"/>
              <a:t>volume</a:t>
            </a:r>
            <a:r>
              <a:rPr lang="de-DE" sz="1250" dirty="0"/>
              <a:t> 8349 </a:t>
            </a:r>
            <a:r>
              <a:rPr lang="de-DE" sz="1250" dirty="0" err="1" smtClean="0"/>
              <a:t>of</a:t>
            </a:r>
            <a:r>
              <a:rPr lang="de-DE" sz="1250" dirty="0" smtClean="0"/>
              <a:t> LNCS</a:t>
            </a:r>
            <a:r>
              <a:rPr lang="de-DE" sz="1250" dirty="0"/>
              <a:t>, </a:t>
            </a:r>
            <a:r>
              <a:rPr lang="de-DE" sz="1250" dirty="0" err="1"/>
              <a:t>pages</a:t>
            </a:r>
            <a:r>
              <a:rPr lang="de-DE" sz="1250" dirty="0"/>
              <a:t> 74–94. Springer, </a:t>
            </a:r>
            <a:r>
              <a:rPr lang="de-DE" sz="1250" dirty="0" err="1"/>
              <a:t>February</a:t>
            </a:r>
            <a:r>
              <a:rPr lang="de-DE" sz="1250" dirty="0"/>
              <a:t> 2014</a:t>
            </a:r>
            <a:r>
              <a:rPr lang="de-DE" sz="125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de-DE" sz="1250" dirty="0"/>
              <a:t>Christina </a:t>
            </a:r>
            <a:r>
              <a:rPr lang="de-DE" sz="1250" dirty="0" err="1"/>
              <a:t>Brzuska</a:t>
            </a:r>
            <a:r>
              <a:rPr lang="de-DE" sz="1250" dirty="0"/>
              <a:t>, </a:t>
            </a:r>
            <a:r>
              <a:rPr lang="de-DE" sz="1250" dirty="0" err="1"/>
              <a:t>Pooya</a:t>
            </a:r>
            <a:r>
              <a:rPr lang="de-DE" sz="1250" dirty="0"/>
              <a:t> </a:t>
            </a:r>
            <a:r>
              <a:rPr lang="de-DE" sz="1250" dirty="0" err="1"/>
              <a:t>Farshim</a:t>
            </a:r>
            <a:r>
              <a:rPr lang="de-DE" sz="1250" dirty="0"/>
              <a:t>, </a:t>
            </a:r>
            <a:r>
              <a:rPr lang="de-DE" sz="1250" dirty="0" err="1"/>
              <a:t>and</a:t>
            </a:r>
            <a:r>
              <a:rPr lang="de-DE" sz="1250" dirty="0"/>
              <a:t> Arno Mittelbach. </a:t>
            </a:r>
            <a:r>
              <a:rPr lang="de-DE" sz="1250" dirty="0" err="1"/>
              <a:t>Indistinguishability</a:t>
            </a:r>
            <a:r>
              <a:rPr lang="de-DE" sz="1250" dirty="0"/>
              <a:t> </a:t>
            </a:r>
            <a:r>
              <a:rPr lang="de-DE" sz="1250" dirty="0" err="1" smtClean="0"/>
              <a:t>obfuscation</a:t>
            </a:r>
            <a:r>
              <a:rPr lang="de-DE" sz="1250" dirty="0" smtClean="0"/>
              <a:t> </a:t>
            </a:r>
            <a:r>
              <a:rPr lang="de-DE" sz="1250" dirty="0" err="1" smtClean="0"/>
              <a:t>and</a:t>
            </a:r>
            <a:r>
              <a:rPr lang="de-DE" sz="1250" dirty="0" smtClean="0"/>
              <a:t> </a:t>
            </a:r>
            <a:r>
              <a:rPr lang="de-DE" sz="1250" dirty="0"/>
              <a:t>UCEs: The </a:t>
            </a:r>
            <a:r>
              <a:rPr lang="de-DE" sz="1250" dirty="0" err="1"/>
              <a:t>case</a:t>
            </a:r>
            <a:r>
              <a:rPr lang="de-DE" sz="1250" dirty="0"/>
              <a:t> </a:t>
            </a:r>
            <a:r>
              <a:rPr lang="de-DE" sz="1250" dirty="0" err="1"/>
              <a:t>of</a:t>
            </a:r>
            <a:r>
              <a:rPr lang="de-DE" sz="1250" dirty="0"/>
              <a:t> </a:t>
            </a:r>
            <a:r>
              <a:rPr lang="de-DE" sz="1250" dirty="0" err="1"/>
              <a:t>computationally</a:t>
            </a:r>
            <a:r>
              <a:rPr lang="de-DE" sz="1250" dirty="0"/>
              <a:t> </a:t>
            </a:r>
            <a:r>
              <a:rPr lang="de-DE" sz="1250" dirty="0" err="1"/>
              <a:t>unpredictable</a:t>
            </a:r>
            <a:r>
              <a:rPr lang="de-DE" sz="1250" dirty="0"/>
              <a:t> </a:t>
            </a:r>
            <a:r>
              <a:rPr lang="de-DE" sz="1250" dirty="0" err="1"/>
              <a:t>sources</a:t>
            </a:r>
            <a:r>
              <a:rPr lang="de-DE" sz="1250" dirty="0"/>
              <a:t>. In Juan A. </a:t>
            </a:r>
            <a:r>
              <a:rPr lang="de-DE" sz="1250" dirty="0" err="1"/>
              <a:t>Garay</a:t>
            </a:r>
            <a:r>
              <a:rPr lang="de-DE" sz="1250" dirty="0"/>
              <a:t> </a:t>
            </a:r>
            <a:r>
              <a:rPr lang="de-DE" sz="1250" dirty="0" err="1" smtClean="0"/>
              <a:t>and</a:t>
            </a:r>
            <a:r>
              <a:rPr lang="de-DE" sz="1250" dirty="0" smtClean="0"/>
              <a:t> Rosario </a:t>
            </a:r>
            <a:r>
              <a:rPr lang="de-DE" sz="1250" dirty="0"/>
              <a:t>Gennaro, </a:t>
            </a:r>
            <a:r>
              <a:rPr lang="de-DE" sz="1250" dirty="0" err="1"/>
              <a:t>editors</a:t>
            </a:r>
            <a:r>
              <a:rPr lang="de-DE" sz="1250" dirty="0"/>
              <a:t>, CRYPTO 2014, Part I, </a:t>
            </a:r>
            <a:r>
              <a:rPr lang="de-DE" sz="1250" dirty="0" err="1"/>
              <a:t>volume</a:t>
            </a:r>
            <a:r>
              <a:rPr lang="de-DE" sz="1250" dirty="0"/>
              <a:t> 8616 </a:t>
            </a:r>
            <a:r>
              <a:rPr lang="de-DE" sz="1250" dirty="0" err="1"/>
              <a:t>of</a:t>
            </a:r>
            <a:r>
              <a:rPr lang="de-DE" sz="1250" dirty="0"/>
              <a:t> LNCS, </a:t>
            </a:r>
            <a:r>
              <a:rPr lang="de-DE" sz="1250" dirty="0" err="1"/>
              <a:t>pages</a:t>
            </a:r>
            <a:r>
              <a:rPr lang="de-DE" sz="1250" dirty="0"/>
              <a:t> 188–205</a:t>
            </a:r>
            <a:r>
              <a:rPr lang="de-DE" sz="1250" dirty="0" smtClean="0"/>
              <a:t>. Springer</a:t>
            </a:r>
            <a:r>
              <a:rPr lang="de-DE" sz="1250" dirty="0"/>
              <a:t>, August 2014.</a:t>
            </a:r>
            <a:endParaRPr lang="de-DE" sz="1250" dirty="0" smtClean="0"/>
          </a:p>
          <a:p>
            <a:pPr marL="285750" indent="-285750">
              <a:buFont typeface="Arial"/>
              <a:buChar char="•"/>
            </a:pPr>
            <a:r>
              <a:rPr lang="de-DE" sz="1250" dirty="0"/>
              <a:t>Christina </a:t>
            </a:r>
            <a:r>
              <a:rPr lang="de-DE" sz="1250" dirty="0" err="1"/>
              <a:t>Brzuska</a:t>
            </a:r>
            <a:r>
              <a:rPr lang="de-DE" sz="1250" dirty="0"/>
              <a:t> </a:t>
            </a:r>
            <a:r>
              <a:rPr lang="de-DE" sz="1250" dirty="0" err="1"/>
              <a:t>and</a:t>
            </a:r>
            <a:r>
              <a:rPr lang="de-DE" sz="1250" dirty="0"/>
              <a:t> Arno Mittelbach. </a:t>
            </a:r>
            <a:r>
              <a:rPr lang="de-DE" sz="1250" dirty="0" err="1"/>
              <a:t>Indistinguishability</a:t>
            </a:r>
            <a:r>
              <a:rPr lang="de-DE" sz="1250" dirty="0"/>
              <a:t> </a:t>
            </a:r>
            <a:r>
              <a:rPr lang="de-DE" sz="1250" dirty="0" err="1"/>
              <a:t>obfuscation</a:t>
            </a:r>
            <a:r>
              <a:rPr lang="de-DE" sz="1250" dirty="0"/>
              <a:t> versus </a:t>
            </a:r>
            <a:r>
              <a:rPr lang="de-DE" sz="1250" dirty="0" err="1" smtClean="0"/>
              <a:t>multibit</a:t>
            </a:r>
            <a:r>
              <a:rPr lang="de-DE" sz="1250" dirty="0" smtClean="0"/>
              <a:t> </a:t>
            </a:r>
            <a:r>
              <a:rPr lang="de-DE" sz="1250" dirty="0" err="1" smtClean="0"/>
              <a:t>point</a:t>
            </a:r>
            <a:r>
              <a:rPr lang="de-DE" sz="1250" dirty="0" smtClean="0"/>
              <a:t> </a:t>
            </a:r>
            <a:r>
              <a:rPr lang="de-DE" sz="1250" dirty="0" err="1"/>
              <a:t>obfuscation</a:t>
            </a:r>
            <a:r>
              <a:rPr lang="de-DE" sz="1250" dirty="0"/>
              <a:t> </a:t>
            </a:r>
            <a:r>
              <a:rPr lang="de-DE" sz="1250" dirty="0" err="1"/>
              <a:t>with</a:t>
            </a:r>
            <a:r>
              <a:rPr lang="de-DE" sz="1250" dirty="0"/>
              <a:t> </a:t>
            </a:r>
            <a:r>
              <a:rPr lang="de-DE" sz="1250" dirty="0" err="1"/>
              <a:t>auxiliary</a:t>
            </a:r>
            <a:r>
              <a:rPr lang="de-DE" sz="1250" dirty="0"/>
              <a:t> </a:t>
            </a:r>
            <a:r>
              <a:rPr lang="de-DE" sz="1250" dirty="0" err="1"/>
              <a:t>input</a:t>
            </a:r>
            <a:r>
              <a:rPr lang="de-DE" sz="1250" dirty="0"/>
              <a:t>. In </a:t>
            </a:r>
            <a:r>
              <a:rPr lang="de-DE" sz="1250" dirty="0" err="1"/>
              <a:t>Palash</a:t>
            </a:r>
            <a:r>
              <a:rPr lang="de-DE" sz="1250" dirty="0"/>
              <a:t> Sarkar </a:t>
            </a:r>
            <a:r>
              <a:rPr lang="de-DE" sz="1250" dirty="0" err="1"/>
              <a:t>and</a:t>
            </a:r>
            <a:r>
              <a:rPr lang="de-DE" sz="1250" dirty="0"/>
              <a:t> </a:t>
            </a:r>
            <a:r>
              <a:rPr lang="de-DE" sz="1250" dirty="0" err="1"/>
              <a:t>Tetsu</a:t>
            </a:r>
            <a:r>
              <a:rPr lang="de-DE" sz="1250" dirty="0"/>
              <a:t> </a:t>
            </a:r>
            <a:r>
              <a:rPr lang="de-DE" sz="1250" dirty="0" err="1"/>
              <a:t>Iwata</a:t>
            </a:r>
            <a:r>
              <a:rPr lang="de-DE" sz="1250" dirty="0"/>
              <a:t>, </a:t>
            </a:r>
            <a:r>
              <a:rPr lang="de-DE" sz="1250" dirty="0" err="1"/>
              <a:t>editors</a:t>
            </a:r>
            <a:r>
              <a:rPr lang="de-DE" sz="1250" dirty="0" smtClean="0"/>
              <a:t>, ASIACRYPT </a:t>
            </a:r>
            <a:r>
              <a:rPr lang="de-DE" sz="1250" dirty="0"/>
              <a:t>2014, LNCS, </a:t>
            </a:r>
            <a:r>
              <a:rPr lang="de-DE" sz="1250" dirty="0" err="1"/>
              <a:t>pages</a:t>
            </a:r>
            <a:r>
              <a:rPr lang="de-DE" sz="1250" dirty="0"/>
              <a:t> ??–??, Kaohsiung, Taiwan, </a:t>
            </a:r>
            <a:r>
              <a:rPr lang="de-DE" sz="1250" dirty="0" err="1"/>
              <a:t>December</a:t>
            </a:r>
            <a:r>
              <a:rPr lang="de-DE" sz="1250" dirty="0"/>
              <a:t> 7–11, 2014. Springer</a:t>
            </a:r>
            <a:r>
              <a:rPr lang="de-DE" sz="1250" dirty="0" smtClean="0"/>
              <a:t>, Berlin</a:t>
            </a:r>
            <a:r>
              <a:rPr lang="de-DE" sz="1250" dirty="0"/>
              <a:t>, </a:t>
            </a:r>
            <a:r>
              <a:rPr lang="de-DE" sz="1250" dirty="0" smtClean="0"/>
              <a:t>Germany</a:t>
            </a:r>
          </a:p>
          <a:p>
            <a:pPr marL="285750" indent="-285750">
              <a:buFont typeface="Arial"/>
              <a:buChar char="•"/>
            </a:pPr>
            <a:r>
              <a:rPr lang="de-DE" sz="1250" dirty="0"/>
              <a:t>Christina </a:t>
            </a:r>
            <a:r>
              <a:rPr lang="de-DE" sz="1250" dirty="0" err="1"/>
              <a:t>Brzuska</a:t>
            </a:r>
            <a:r>
              <a:rPr lang="de-DE" sz="1250" dirty="0"/>
              <a:t> </a:t>
            </a:r>
            <a:r>
              <a:rPr lang="de-DE" sz="1250" dirty="0" err="1"/>
              <a:t>and</a:t>
            </a:r>
            <a:r>
              <a:rPr lang="de-DE" sz="1250" dirty="0"/>
              <a:t> Arno Mittelbach. </a:t>
            </a:r>
            <a:r>
              <a:rPr lang="de-DE" sz="1250" dirty="0" err="1"/>
              <a:t>Using</a:t>
            </a:r>
            <a:r>
              <a:rPr lang="de-DE" sz="1250" dirty="0"/>
              <a:t> </a:t>
            </a:r>
            <a:r>
              <a:rPr lang="de-DE" sz="1250" dirty="0" err="1"/>
              <a:t>indistinguishability</a:t>
            </a:r>
            <a:r>
              <a:rPr lang="de-DE" sz="1250" dirty="0"/>
              <a:t> </a:t>
            </a:r>
            <a:r>
              <a:rPr lang="de-DE" sz="1250" dirty="0" err="1"/>
              <a:t>obfuscation</a:t>
            </a:r>
            <a:r>
              <a:rPr lang="de-DE" sz="1250" dirty="0"/>
              <a:t> via </a:t>
            </a:r>
            <a:r>
              <a:rPr lang="de-DE" sz="1250" dirty="0" err="1"/>
              <a:t>uces</a:t>
            </a:r>
            <a:r>
              <a:rPr lang="de-DE" sz="1250" dirty="0"/>
              <a:t>. </a:t>
            </a:r>
            <a:r>
              <a:rPr lang="de-DE" sz="1250" dirty="0" smtClean="0"/>
              <a:t>In </a:t>
            </a:r>
            <a:r>
              <a:rPr lang="de-DE" sz="1250" dirty="0" err="1" smtClean="0"/>
              <a:t>Palash</a:t>
            </a:r>
            <a:r>
              <a:rPr lang="de-DE" sz="1250" dirty="0" smtClean="0"/>
              <a:t> </a:t>
            </a:r>
            <a:r>
              <a:rPr lang="de-DE" sz="1250" dirty="0"/>
              <a:t>Sarkar </a:t>
            </a:r>
            <a:r>
              <a:rPr lang="de-DE" sz="1250" dirty="0" err="1"/>
              <a:t>and</a:t>
            </a:r>
            <a:r>
              <a:rPr lang="de-DE" sz="1250" dirty="0"/>
              <a:t> </a:t>
            </a:r>
            <a:r>
              <a:rPr lang="de-DE" sz="1250" dirty="0" err="1"/>
              <a:t>Tetsu</a:t>
            </a:r>
            <a:r>
              <a:rPr lang="de-DE" sz="1250" dirty="0"/>
              <a:t> </a:t>
            </a:r>
            <a:r>
              <a:rPr lang="de-DE" sz="1250" dirty="0" err="1"/>
              <a:t>Iwata</a:t>
            </a:r>
            <a:r>
              <a:rPr lang="de-DE" sz="1250" dirty="0"/>
              <a:t>, </a:t>
            </a:r>
            <a:r>
              <a:rPr lang="de-DE" sz="1250" dirty="0" err="1"/>
              <a:t>editors</a:t>
            </a:r>
            <a:r>
              <a:rPr lang="de-DE" sz="1250" dirty="0"/>
              <a:t>, ASIACRYPT 2014, LNCS, </a:t>
            </a:r>
            <a:r>
              <a:rPr lang="de-DE" sz="1250" dirty="0" err="1"/>
              <a:t>pages</a:t>
            </a:r>
            <a:r>
              <a:rPr lang="de-DE" sz="1250" dirty="0"/>
              <a:t> ??–??, Kaohsiung</a:t>
            </a:r>
            <a:r>
              <a:rPr lang="de-DE" sz="1250" dirty="0" smtClean="0"/>
              <a:t>, Taiwan</a:t>
            </a:r>
            <a:r>
              <a:rPr lang="de-DE" sz="1250" dirty="0"/>
              <a:t>, </a:t>
            </a:r>
            <a:r>
              <a:rPr lang="de-DE" sz="1250" dirty="0" err="1"/>
              <a:t>December</a:t>
            </a:r>
            <a:r>
              <a:rPr lang="de-DE" sz="1250" dirty="0"/>
              <a:t> 7–11, 2014. Springer, Berlin, Germany</a:t>
            </a:r>
            <a:r>
              <a:rPr lang="de-DE" sz="125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de-DE" sz="1250" dirty="0" smtClean="0"/>
              <a:t>Christina </a:t>
            </a:r>
            <a:r>
              <a:rPr lang="de-DE" sz="1250" dirty="0" err="1" smtClean="0"/>
              <a:t>Brzuska</a:t>
            </a:r>
            <a:r>
              <a:rPr lang="de-DE" sz="1250" dirty="0" smtClean="0"/>
              <a:t> </a:t>
            </a:r>
            <a:r>
              <a:rPr lang="de-DE" sz="1250" dirty="0" err="1" smtClean="0"/>
              <a:t>and</a:t>
            </a:r>
            <a:r>
              <a:rPr lang="de-DE" sz="1250" dirty="0" smtClean="0"/>
              <a:t> Arno Mittelbach. </a:t>
            </a:r>
            <a:r>
              <a:rPr lang="de-DE" sz="1250" dirty="0" err="1"/>
              <a:t>Deterministic</a:t>
            </a:r>
            <a:r>
              <a:rPr lang="de-DE" sz="1250" dirty="0"/>
              <a:t> Public-Key Encryption </a:t>
            </a:r>
            <a:r>
              <a:rPr lang="de-DE" sz="1250" dirty="0" err="1" smtClean="0"/>
              <a:t>from</a:t>
            </a:r>
            <a:r>
              <a:rPr lang="de-DE" sz="1250" dirty="0" smtClean="0"/>
              <a:t> </a:t>
            </a:r>
            <a:r>
              <a:rPr lang="de-DE" sz="1250" dirty="0" err="1" smtClean="0"/>
              <a:t>Indistinguishability</a:t>
            </a:r>
            <a:r>
              <a:rPr lang="de-DE" sz="1250" dirty="0" smtClean="0"/>
              <a:t> </a:t>
            </a:r>
            <a:r>
              <a:rPr lang="de-DE" sz="1250" dirty="0" err="1"/>
              <a:t>Obfuscation</a:t>
            </a:r>
            <a:r>
              <a:rPr lang="de-DE" sz="1250" dirty="0"/>
              <a:t> </a:t>
            </a:r>
            <a:r>
              <a:rPr lang="de-DE" sz="1250" dirty="0" err="1"/>
              <a:t>and</a:t>
            </a:r>
            <a:r>
              <a:rPr lang="de-DE" sz="1250" dirty="0"/>
              <a:t> Point </a:t>
            </a:r>
            <a:r>
              <a:rPr lang="de-DE" sz="1250" dirty="0" err="1" smtClean="0"/>
              <a:t>Obfuscation</a:t>
            </a:r>
            <a:r>
              <a:rPr lang="de-DE" sz="1250" dirty="0" smtClean="0"/>
              <a:t>. </a:t>
            </a:r>
            <a:r>
              <a:rPr lang="de-DE" sz="1250" dirty="0" err="1" smtClean="0"/>
              <a:t>Preprint</a:t>
            </a:r>
            <a:endParaRPr lang="de-DE" sz="1250" dirty="0" smtClean="0"/>
          </a:p>
          <a:p>
            <a:pPr marL="285750" indent="-285750">
              <a:buFont typeface="Arial"/>
              <a:buChar char="•"/>
            </a:pPr>
            <a:r>
              <a:rPr lang="de-DE" sz="1250" dirty="0"/>
              <a:t>Christina </a:t>
            </a:r>
            <a:r>
              <a:rPr lang="de-DE" sz="1250" dirty="0" err="1"/>
              <a:t>Brzuska</a:t>
            </a:r>
            <a:r>
              <a:rPr lang="de-DE" sz="1250" dirty="0"/>
              <a:t>, </a:t>
            </a:r>
            <a:r>
              <a:rPr lang="de-DE" sz="1250" dirty="0" err="1"/>
              <a:t>Pooya</a:t>
            </a:r>
            <a:r>
              <a:rPr lang="de-DE" sz="1250" dirty="0"/>
              <a:t> </a:t>
            </a:r>
            <a:r>
              <a:rPr lang="de-DE" sz="1250" dirty="0" err="1"/>
              <a:t>Farshim</a:t>
            </a:r>
            <a:r>
              <a:rPr lang="de-DE" sz="1250" dirty="0"/>
              <a:t>, </a:t>
            </a:r>
            <a:r>
              <a:rPr lang="de-DE" sz="1250" dirty="0" err="1"/>
              <a:t>and</a:t>
            </a:r>
            <a:r>
              <a:rPr lang="de-DE" sz="1250" dirty="0"/>
              <a:t> Arno Mittelbach. Random Oracle </a:t>
            </a:r>
            <a:r>
              <a:rPr lang="de-DE" sz="1250" dirty="0" err="1"/>
              <a:t>Uninstantiability</a:t>
            </a:r>
            <a:r>
              <a:rPr lang="de-DE" sz="1250" dirty="0"/>
              <a:t> </a:t>
            </a:r>
            <a:r>
              <a:rPr lang="de-DE" sz="1250" dirty="0" err="1" smtClean="0"/>
              <a:t>from</a:t>
            </a:r>
            <a:r>
              <a:rPr lang="de-DE" sz="1250" dirty="0" smtClean="0"/>
              <a:t> </a:t>
            </a:r>
            <a:r>
              <a:rPr lang="de-DE" sz="1250" dirty="0" err="1" smtClean="0"/>
              <a:t>Indistinguishability</a:t>
            </a:r>
            <a:r>
              <a:rPr lang="de-DE" sz="1250" dirty="0" smtClean="0"/>
              <a:t> </a:t>
            </a:r>
            <a:r>
              <a:rPr lang="de-DE" sz="1250" dirty="0" err="1" smtClean="0"/>
              <a:t>Obfuscation</a:t>
            </a:r>
            <a:r>
              <a:rPr lang="de-DE" sz="1250" dirty="0" smtClean="0"/>
              <a:t>. </a:t>
            </a:r>
            <a:r>
              <a:rPr lang="de-DE" sz="1250" dirty="0" err="1" smtClean="0"/>
              <a:t>Preprint</a:t>
            </a:r>
            <a:endParaRPr lang="de-DE" sz="1250" dirty="0" smtClean="0"/>
          </a:p>
        </p:txBody>
      </p:sp>
    </p:spTree>
    <p:extLst>
      <p:ext uri="{BB962C8B-B14F-4D97-AF65-F5344CB8AC3E}">
        <p14:creationId xmlns:p14="http://schemas.microsoft.com/office/powerpoint/2010/main" val="7113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3588" y="2924944"/>
            <a:ext cx="74124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err="1" smtClean="0"/>
              <a:t>What</a:t>
            </a:r>
            <a:r>
              <a:rPr lang="de-DE" sz="6000" dirty="0" smtClean="0"/>
              <a:t> </a:t>
            </a:r>
            <a:r>
              <a:rPr lang="de-DE" sz="6000" dirty="0" err="1" smtClean="0"/>
              <a:t>about</a:t>
            </a:r>
            <a:r>
              <a:rPr lang="de-DE" sz="6000" dirty="0" smtClean="0"/>
              <a:t> </a:t>
            </a:r>
            <a:r>
              <a:rPr lang="de-DE" sz="6000" dirty="0" err="1" smtClean="0"/>
              <a:t>security</a:t>
            </a:r>
            <a:r>
              <a:rPr lang="de-DE" sz="6000" dirty="0" smtClean="0"/>
              <a:t>?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42396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Ali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4" y="4598144"/>
            <a:ext cx="926592" cy="1149096"/>
          </a:xfrm>
          <a:prstGeom prst="rect">
            <a:avLst/>
          </a:prstGeom>
        </p:spPr>
      </p:pic>
      <p:sp>
        <p:nvSpPr>
          <p:cNvPr id="4" name="Wolke 3"/>
          <p:cNvSpPr/>
          <p:nvPr/>
        </p:nvSpPr>
        <p:spPr>
          <a:xfrm>
            <a:off x="2593331" y="1416122"/>
            <a:ext cx="4927002" cy="318202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/>
              <a:t>Big Data</a:t>
            </a:r>
            <a:endParaRPr lang="de-DE" sz="4800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655676" y="4211973"/>
            <a:ext cx="1152128" cy="51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1791268" y="4365104"/>
            <a:ext cx="112455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ierung 1"/>
          <p:cNvGrpSpPr/>
          <p:nvPr/>
        </p:nvGrpSpPr>
        <p:grpSpPr>
          <a:xfrm>
            <a:off x="945965" y="3198400"/>
            <a:ext cx="1419421" cy="1066321"/>
            <a:chOff x="2373604" y="1980143"/>
            <a:chExt cx="1419421" cy="1066321"/>
          </a:xfrm>
        </p:grpSpPr>
        <p:pic>
          <p:nvPicPr>
            <p:cNvPr id="18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604" y="1980143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712" y="2092701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0" y="2205259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Bild 10" descr="ke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2" y="4365103"/>
            <a:ext cx="408528" cy="4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5556" y="2924944"/>
            <a:ext cx="8354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err="1" smtClean="0"/>
              <a:t>What</a:t>
            </a:r>
            <a:r>
              <a:rPr lang="de-DE" sz="6000" dirty="0" smtClean="0"/>
              <a:t> </a:t>
            </a:r>
            <a:r>
              <a:rPr lang="de-DE" sz="6000" dirty="0" err="1" smtClean="0"/>
              <a:t>about</a:t>
            </a:r>
            <a:r>
              <a:rPr lang="de-DE" sz="6000" dirty="0" smtClean="0"/>
              <a:t> </a:t>
            </a:r>
            <a:r>
              <a:rPr lang="de-DE" sz="6000" dirty="0" err="1" smtClean="0"/>
              <a:t>operations</a:t>
            </a:r>
            <a:r>
              <a:rPr lang="de-DE" sz="6000" dirty="0" smtClean="0"/>
              <a:t>?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24945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Ali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4" y="3695595"/>
            <a:ext cx="926592" cy="1149096"/>
          </a:xfrm>
          <a:prstGeom prst="rect">
            <a:avLst/>
          </a:prstGeom>
        </p:spPr>
      </p:pic>
      <p:grpSp>
        <p:nvGrpSpPr>
          <p:cNvPr id="2" name="Gruppierung 1"/>
          <p:cNvGrpSpPr/>
          <p:nvPr/>
        </p:nvGrpSpPr>
        <p:grpSpPr>
          <a:xfrm>
            <a:off x="2439702" y="2777780"/>
            <a:ext cx="1419421" cy="1066321"/>
            <a:chOff x="2373604" y="1980143"/>
            <a:chExt cx="1419421" cy="1066321"/>
          </a:xfrm>
        </p:grpSpPr>
        <p:pic>
          <p:nvPicPr>
            <p:cNvPr id="18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604" y="1980143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712" y="2092701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openclipart.org/image/800px/svg_to_png/180754/document_encrypted_sil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0" y="2205259"/>
              <a:ext cx="841205" cy="84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849" y="488950"/>
            <a:ext cx="8820151" cy="838200"/>
          </a:xfrm>
        </p:spPr>
        <p:txBody>
          <a:bodyPr/>
          <a:lstStyle/>
          <a:p>
            <a:r>
              <a:rPr lang="en-US" dirty="0"/>
              <a:t>Security-Preserving Operations </a:t>
            </a:r>
            <a:r>
              <a:rPr lang="en-US" dirty="0" smtClean="0"/>
              <a:t>on Big Data</a:t>
            </a:r>
            <a:br>
              <a:rPr lang="en-US" dirty="0" smtClean="0"/>
            </a:br>
            <a:r>
              <a:rPr lang="en-US" sz="2000" dirty="0" smtClean="0"/>
              <a:t>In a Nutshell</a:t>
            </a:r>
            <a:endParaRPr lang="de-DE" dirty="0"/>
          </a:p>
        </p:txBody>
      </p:sp>
      <p:sp>
        <p:nvSpPr>
          <p:cNvPr id="16" name="Wolke 15"/>
          <p:cNvSpPr/>
          <p:nvPr/>
        </p:nvSpPr>
        <p:spPr>
          <a:xfrm>
            <a:off x="4572000" y="3206929"/>
            <a:ext cx="3270818" cy="211240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7" name="Gruppierung 16"/>
          <p:cNvGrpSpPr/>
          <p:nvPr/>
        </p:nvGrpSpPr>
        <p:grpSpPr>
          <a:xfrm>
            <a:off x="7385754" y="2619965"/>
            <a:ext cx="1202062" cy="1310530"/>
            <a:chOff x="7385754" y="1810620"/>
            <a:chExt cx="1202062" cy="1310530"/>
          </a:xfrm>
        </p:grpSpPr>
        <p:pic>
          <p:nvPicPr>
            <p:cNvPr id="21" name="Picture 2" descr="http://openclipart.org/image/800px/svg_to_png/94723/d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754" y="1810620"/>
              <a:ext cx="897262" cy="99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openclipart.org/image/800px/svg_to_png/94723/d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154" y="1968435"/>
              <a:ext cx="897262" cy="99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openclipart.org/image/800px/svg_to_png/94723/d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554" y="2126250"/>
              <a:ext cx="897262" cy="99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Gerade Verbindung mit Pfeil 23"/>
          <p:cNvCxnSpPr/>
          <p:nvPr/>
        </p:nvCxnSpPr>
        <p:spPr>
          <a:xfrm>
            <a:off x="2087724" y="3930495"/>
            <a:ext cx="21962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2087724" y="4526377"/>
            <a:ext cx="21962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77156" y="1556792"/>
            <a:ext cx="7429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Secure Outsourcing </a:t>
            </a:r>
            <a:r>
              <a:rPr lang="de-DE" sz="2800" dirty="0" err="1" smtClean="0"/>
              <a:t>of</a:t>
            </a:r>
            <a:r>
              <a:rPr lang="de-DE" sz="2800" dirty="0" smtClean="0"/>
              <a:t> Data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Functionality</a:t>
            </a:r>
            <a:endParaRPr lang="de-DE" sz="2800" dirty="0"/>
          </a:p>
        </p:txBody>
      </p:sp>
      <p:pic>
        <p:nvPicPr>
          <p:cNvPr id="34" name="Picture 12" descr="http://openclipart.org/image/800px/svg_to_png/12273/felipecaparelli_Gears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80" y="4655313"/>
            <a:ext cx="1224136" cy="13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openclipart.org/image/800px/svg_to_png/12273/felipecaparelli_Gears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07" y="2989593"/>
            <a:ext cx="604660" cy="6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uppierung 38"/>
          <p:cNvGrpSpPr/>
          <p:nvPr/>
        </p:nvGrpSpPr>
        <p:grpSpPr>
          <a:xfrm>
            <a:off x="5550959" y="2274274"/>
            <a:ext cx="2272389" cy="2570417"/>
            <a:chOff x="5550959" y="1464929"/>
            <a:chExt cx="2272389" cy="2570417"/>
          </a:xfrm>
        </p:grpSpPr>
        <p:sp>
          <p:nvSpPr>
            <p:cNvPr id="40" name="Textfeld 39"/>
            <p:cNvSpPr txBox="1"/>
            <p:nvPr/>
          </p:nvSpPr>
          <p:spPr>
            <a:xfrm>
              <a:off x="5550959" y="1464929"/>
              <a:ext cx="941409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dirty="0" smtClean="0"/>
                <a:t>Privacy</a:t>
              </a:r>
              <a:endParaRPr lang="de-DE" dirty="0"/>
            </a:p>
          </p:txBody>
        </p:sp>
        <p:cxnSp>
          <p:nvCxnSpPr>
            <p:cNvPr id="41" name="Gerade Verbindung 40"/>
            <p:cNvCxnSpPr>
              <a:stCxn id="40" idx="3"/>
              <a:endCxn id="21" idx="1"/>
            </p:cNvCxnSpPr>
            <p:nvPr/>
          </p:nvCxnSpPr>
          <p:spPr>
            <a:xfrm>
              <a:off x="6492368" y="1649595"/>
              <a:ext cx="893386" cy="84785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>
              <a:stCxn id="40" idx="2"/>
              <a:endCxn id="34" idx="0"/>
            </p:cNvCxnSpPr>
            <p:nvPr/>
          </p:nvCxnSpPr>
          <p:spPr>
            <a:xfrm>
              <a:off x="6021664" y="1834261"/>
              <a:ext cx="1801684" cy="220108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3" name="Gruppierung 42"/>
          <p:cNvGrpSpPr/>
          <p:nvPr/>
        </p:nvGrpSpPr>
        <p:grpSpPr>
          <a:xfrm>
            <a:off x="4572000" y="3464608"/>
            <a:ext cx="2966154" cy="2707718"/>
            <a:chOff x="4572000" y="2655263"/>
            <a:chExt cx="2966154" cy="2707718"/>
          </a:xfrm>
        </p:grpSpPr>
        <p:sp>
          <p:nvSpPr>
            <p:cNvPr id="44" name="Textfeld 43"/>
            <p:cNvSpPr txBox="1"/>
            <p:nvPr/>
          </p:nvSpPr>
          <p:spPr>
            <a:xfrm>
              <a:off x="4572000" y="4993649"/>
              <a:ext cx="2468532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dirty="0" err="1" smtClean="0"/>
                <a:t>Integrity</a:t>
              </a:r>
              <a:r>
                <a:rPr lang="de-DE" dirty="0" smtClean="0"/>
                <a:t> &amp; Authenticity</a:t>
              </a:r>
              <a:endParaRPr lang="de-DE" dirty="0"/>
            </a:p>
          </p:txBody>
        </p:sp>
        <p:cxnSp>
          <p:nvCxnSpPr>
            <p:cNvPr id="45" name="Gerade Verbindung 44"/>
            <p:cNvCxnSpPr>
              <a:stCxn id="44" idx="3"/>
              <a:endCxn id="34" idx="1"/>
            </p:cNvCxnSpPr>
            <p:nvPr/>
          </p:nvCxnSpPr>
          <p:spPr>
            <a:xfrm flipV="1">
              <a:off x="7040532" y="4701520"/>
              <a:ext cx="170748" cy="47679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>
              <a:stCxn id="44" idx="0"/>
              <a:endCxn id="22" idx="1"/>
            </p:cNvCxnSpPr>
            <p:nvPr/>
          </p:nvCxnSpPr>
          <p:spPr>
            <a:xfrm flipV="1">
              <a:off x="5806266" y="2655263"/>
              <a:ext cx="1731888" cy="2338386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48" name="Picture 6" descr="http://openclipart.org/image/800px/svg_to_png/180754/document_encrypted_sil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04" y="4655313"/>
            <a:ext cx="841205" cy="8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http://openclipart.org/image/800px/svg_to_png/12273/felipecaparelli_Gears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16" y="5092159"/>
            <a:ext cx="421404" cy="4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overall plan </a:t>
            </a:r>
            <a:endParaRPr lang="en-US" dirty="0"/>
          </a:p>
        </p:txBody>
      </p:sp>
      <p:sp>
        <p:nvSpPr>
          <p:cNvPr id="4" name="Abgerundetes Rechteck 3"/>
          <p:cNvSpPr/>
          <p:nvPr/>
        </p:nvSpPr>
        <p:spPr>
          <a:xfrm>
            <a:off x="863588" y="2060848"/>
            <a:ext cx="2700300" cy="15481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General</a:t>
            </a:r>
          </a:p>
          <a:p>
            <a:pPr algn="ctr"/>
            <a:r>
              <a:rPr lang="de-DE" sz="2800" dirty="0" smtClean="0"/>
              <a:t>Solution</a:t>
            </a:r>
            <a:endParaRPr lang="en-US" sz="2800" dirty="0"/>
          </a:p>
        </p:txBody>
      </p:sp>
      <p:sp>
        <p:nvSpPr>
          <p:cNvPr id="5" name="Abgerundetes Rechteck 4"/>
          <p:cNvSpPr/>
          <p:nvPr/>
        </p:nvSpPr>
        <p:spPr>
          <a:xfrm>
            <a:off x="5220072" y="4113076"/>
            <a:ext cx="2700300" cy="15481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/>
              <a:t>Specialized</a:t>
            </a:r>
            <a:r>
              <a:rPr lang="de-DE" sz="2800" dirty="0" smtClean="0"/>
              <a:t>, </a:t>
            </a:r>
            <a:r>
              <a:rPr lang="de-DE" sz="2800" dirty="0" err="1" smtClean="0"/>
              <a:t>Efficient</a:t>
            </a:r>
            <a:endParaRPr lang="de-DE" sz="2800" dirty="0" smtClean="0"/>
          </a:p>
          <a:p>
            <a:pPr algn="ctr"/>
            <a:r>
              <a:rPr lang="de-DE" sz="2800" dirty="0" smtClean="0"/>
              <a:t>Solutions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575556" y="4005064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homomorphic</a:t>
            </a:r>
            <a:r>
              <a:rPr lang="de-DE" dirty="0" smtClean="0"/>
              <a:t> </a:t>
            </a:r>
            <a:r>
              <a:rPr lang="de-DE" dirty="0" err="1" smtClean="0"/>
              <a:t>encryption</a:t>
            </a:r>
            <a:r>
              <a:rPr lang="de-DE" dirty="0" smtClean="0"/>
              <a:t>,</a:t>
            </a:r>
          </a:p>
          <a:p>
            <a:pPr algn="ctr"/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obfuscation</a:t>
            </a:r>
            <a:r>
              <a:rPr lang="de-DE" dirty="0" smtClean="0"/>
              <a:t>,…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700836" y="3104964"/>
            <a:ext cx="373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Deterministic</a:t>
            </a:r>
            <a:r>
              <a:rPr lang="de-DE" dirty="0" smtClean="0"/>
              <a:t> Encryption,</a:t>
            </a:r>
          </a:p>
          <a:p>
            <a:pPr algn="ctr"/>
            <a:r>
              <a:rPr lang="de-DE" dirty="0" err="1" smtClean="0"/>
              <a:t>Specialized</a:t>
            </a:r>
            <a:r>
              <a:rPr lang="de-DE" dirty="0" smtClean="0"/>
              <a:t> </a:t>
            </a:r>
            <a:r>
              <a:rPr lang="de-DE" dirty="0" err="1" smtClean="0"/>
              <a:t>Signature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,…</a:t>
            </a:r>
            <a:endParaRPr lang="en-US" dirty="0"/>
          </a:p>
        </p:txBody>
      </p:sp>
      <p:sp>
        <p:nvSpPr>
          <p:cNvPr id="8" name="Abgerundetes Rechteck 7"/>
          <p:cNvSpPr/>
          <p:nvPr/>
        </p:nvSpPr>
        <p:spPr>
          <a:xfrm>
            <a:off x="5220072" y="4113076"/>
            <a:ext cx="2700300" cy="15481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err="1" smtClean="0"/>
              <a:t>Specialized</a:t>
            </a:r>
            <a:r>
              <a:rPr lang="de-DE" sz="2800" dirty="0" smtClean="0"/>
              <a:t>, </a:t>
            </a:r>
            <a:r>
              <a:rPr lang="de-DE" sz="2800" dirty="0" err="1" smtClean="0"/>
              <a:t>Efficient</a:t>
            </a:r>
            <a:endParaRPr lang="de-DE" sz="2800" dirty="0" smtClean="0"/>
          </a:p>
          <a:p>
            <a:pPr algn="ctr"/>
            <a:r>
              <a:rPr lang="de-DE" sz="2800" dirty="0" smtClean="0"/>
              <a:t>Solutions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48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1_CASED_PPT_Vorlage2003">
  <a:themeElements>
    <a:clrScheme name="TUDDesig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E8A"/>
      </a:accent1>
      <a:accent2>
        <a:srgbClr val="F5A300"/>
      </a:accent2>
      <a:accent3>
        <a:srgbClr val="005AA9"/>
      </a:accent3>
      <a:accent4>
        <a:srgbClr val="648B3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ASED_PPT_Vorlage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CASED_PPT_Vorlage2003">
  <a:themeElements>
    <a:clrScheme name="TUDDesig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E8A"/>
      </a:accent1>
      <a:accent2>
        <a:srgbClr val="F5A300"/>
      </a:accent2>
      <a:accent3>
        <a:srgbClr val="005AA9"/>
      </a:accent3>
      <a:accent4>
        <a:srgbClr val="648B3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ASED_PPT_Vorlage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CASED_PPT_Vorlage2003">
  <a:themeElements>
    <a:clrScheme name="TUDDesig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E8A"/>
      </a:accent1>
      <a:accent2>
        <a:srgbClr val="F5A300"/>
      </a:accent2>
      <a:accent3>
        <a:srgbClr val="005AA9"/>
      </a:accent3>
      <a:accent4>
        <a:srgbClr val="648B3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ASED_PPT_Vorlage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ASED_PPT_Vorlage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ASED_PPT_Vorlage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CASED_PPT_Vorlage2003">
  <a:themeElements>
    <a:clrScheme name="TUDDesig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E8A"/>
      </a:accent1>
      <a:accent2>
        <a:srgbClr val="F5A300"/>
      </a:accent2>
      <a:accent3>
        <a:srgbClr val="005AA9"/>
      </a:accent3>
      <a:accent4>
        <a:srgbClr val="75BD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ASED_PPT_Vorlage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ASED_PPT_Vorlage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ASED_PPT_Vorlage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ASED_PPT_Vorlage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ASED_PPT_Vorlage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ASED_PPT_Vorlage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ASED_PPT_Vorlage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ASED_PPT_Vorlage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ASED_PPT_Vorlage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ASED_PPT_Vorlage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ASED_PPT_Vorlage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ASED_PPT_Vorlage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1400</Words>
  <Application>Microsoft Office PowerPoint</Application>
  <PresentationFormat>Bildschirmpräsentation (4:3)</PresentationFormat>
  <Paragraphs>344</Paragraphs>
  <Slides>42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42</vt:i4>
      </vt:variant>
    </vt:vector>
  </HeadingPairs>
  <TitlesOfParts>
    <vt:vector size="46" baseType="lpstr">
      <vt:lpstr>11_CASED_PPT_Vorlage2003</vt:lpstr>
      <vt:lpstr>13_CASED_PPT_Vorlage2003</vt:lpstr>
      <vt:lpstr>12_CASED_PPT_Vorlage2003</vt:lpstr>
      <vt:lpstr>10_CASED_PPT_Vorlage2003</vt:lpstr>
      <vt:lpstr>Security-Preserving Operations on  Big Data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Security-Preserving Operations on Big Data In a Nutshell</vt:lpstr>
      <vt:lpstr>The overall plan </vt:lpstr>
      <vt:lpstr>The Map Reduce Framework</vt:lpstr>
      <vt:lpstr>Map Reduce Framework: Goals</vt:lpstr>
      <vt:lpstr>The Map Reduce Framework</vt:lpstr>
      <vt:lpstr>IND-CPA Public-Key Encryption</vt:lpstr>
      <vt:lpstr>The Map Reduce Framework</vt:lpstr>
      <vt:lpstr>Deterministic Public-Key Encryption</vt:lpstr>
      <vt:lpstr>DPKE is cannot be IND-CPA secure</vt:lpstr>
      <vt:lpstr>DPKE security</vt:lpstr>
      <vt:lpstr>The Map Reduce Framework</vt:lpstr>
      <vt:lpstr>The overall plan </vt:lpstr>
      <vt:lpstr>Code Obfuscation:  The Software Engineering View</vt:lpstr>
      <vt:lpstr>Provable Security</vt:lpstr>
      <vt:lpstr>VBB – Obfuscation (Virtual Black-Box)</vt:lpstr>
      <vt:lpstr>VBB – Obfuscation:  security proof</vt:lpstr>
      <vt:lpstr>What if VBB-Obfuscation exists?</vt:lpstr>
      <vt:lpstr>What if VBB-Obfuscation exists?</vt:lpstr>
      <vt:lpstr>PowerPoint-Präsentation</vt:lpstr>
      <vt:lpstr>Obfuscation for Big Data</vt:lpstr>
      <vt:lpstr>PowerPoint-Präsentation</vt:lpstr>
      <vt:lpstr>VBB – Obfuscation (Virtual Black-Box)</vt:lpstr>
      <vt:lpstr>PowerPoint-Präsentation</vt:lpstr>
      <vt:lpstr>PowerPoint-Präsentation</vt:lpstr>
      <vt:lpstr>PowerPoint-Präsentation</vt:lpstr>
      <vt:lpstr>[Garg, Gentry, Halevi, Raykova, Sahai, Waters 2013] Candidate Indistinguishability Obfuscation and Functional Encryption for all circuits</vt:lpstr>
      <vt:lpstr>Indistinguishability Obfuscation (iO)</vt:lpstr>
      <vt:lpstr>PowerPoint-Präsentation</vt:lpstr>
      <vt:lpstr>Ind. Obfuscation (iO) is best possible Obfuscation</vt:lpstr>
      <vt:lpstr>iO for Big Data</vt:lpstr>
      <vt:lpstr>How to use Ind. Obfuscation (iO)</vt:lpstr>
      <vt:lpstr>How to use Ind. Obfuscation (iO)</vt:lpstr>
      <vt:lpstr>How to use Ind. Obfuscation (iO)</vt:lpstr>
      <vt:lpstr>Indistinguishability Obfuscation preliminary results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Titelseite Haupt-Überschrift</dc:title>
  <dc:creator>Anne Grauenhorst</dc:creator>
  <cp:lastModifiedBy>Arno Mittelbach</cp:lastModifiedBy>
  <cp:revision>1037</cp:revision>
  <cp:lastPrinted>2013-06-04T09:00:13Z</cp:lastPrinted>
  <dcterms:created xsi:type="dcterms:W3CDTF">2009-03-26T09:46:46Z</dcterms:created>
  <dcterms:modified xsi:type="dcterms:W3CDTF">2014-10-16T15:38:03Z</dcterms:modified>
</cp:coreProperties>
</file>